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77294" y="284892"/>
            <a:ext cx="443741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17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17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17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17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17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77294" y="284892"/>
            <a:ext cx="443741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21980" y="2037381"/>
            <a:ext cx="7148039" cy="3317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60678"/>
            <a:ext cx="245745" cy="230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6717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9994" y="321653"/>
            <a:ext cx="4411980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16: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Antibiotic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Administration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13939" y="1913221"/>
            <a:ext cx="9872980" cy="2407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  <a:p>
            <a:pPr marL="139700">
              <a:lnSpc>
                <a:spcPct val="100000"/>
              </a:lnSpc>
              <a:spcBef>
                <a:spcPts val="1235"/>
              </a:spcBef>
            </a:pPr>
            <a:r>
              <a:rPr sz="3200" spc="-5" dirty="0">
                <a:solidFill>
                  <a:srgbClr val="FFFFFF"/>
                </a:solidFill>
              </a:rPr>
              <a:t>MODULE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16:</a:t>
            </a:r>
            <a:r>
              <a:rPr sz="3200" spc="-13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ANTIBIOTIC</a:t>
            </a:r>
            <a:r>
              <a:rPr sz="3200" spc="-130" dirty="0">
                <a:solidFill>
                  <a:srgbClr val="FFFFFF"/>
                </a:solidFill>
              </a:rPr>
              <a:t> </a:t>
            </a:r>
            <a:r>
              <a:rPr sz="3200" spc="-20" dirty="0">
                <a:solidFill>
                  <a:srgbClr val="FFFFFF"/>
                </a:solidFill>
              </a:rPr>
              <a:t>ADMINISTRATION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19449" y="721793"/>
            <a:ext cx="555307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1010919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MOXIFLOXACIN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ADMINISTRATION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63659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59999" y="0"/>
                </a:moveTo>
                <a:lnTo>
                  <a:pt x="314034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4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83738" y="4053226"/>
            <a:ext cx="2840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ONSET/PEAK/DURATION: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52027" y="4396126"/>
            <a:ext cx="1791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1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hr/2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hr/20-24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01123" y="4426798"/>
            <a:ext cx="114300" cy="334645"/>
          </a:xfrm>
          <a:custGeom>
            <a:avLst/>
            <a:gdLst/>
            <a:ahLst/>
            <a:cxnLst/>
            <a:rect l="l" t="t" r="r" b="b"/>
            <a:pathLst>
              <a:path w="114300" h="334645">
                <a:moveTo>
                  <a:pt x="0" y="334505"/>
                </a:moveTo>
                <a:lnTo>
                  <a:pt x="0" y="0"/>
                </a:lnTo>
                <a:lnTo>
                  <a:pt x="114300" y="0"/>
                </a:lnTo>
                <a:lnTo>
                  <a:pt x="114300" y="334505"/>
                </a:lnTo>
                <a:lnTo>
                  <a:pt x="0" y="33450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83738" y="1817744"/>
            <a:ext cx="4930140" cy="20447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b="1" dirty="0">
                <a:latin typeface="Arial"/>
                <a:cs typeface="Arial"/>
              </a:rPr>
              <a:t>DRUG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INTERACTIONS: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660"/>
              </a:spcBef>
            </a:pPr>
            <a:r>
              <a:rPr sz="1800" spc="-5" dirty="0">
                <a:latin typeface="Arial MT"/>
                <a:cs typeface="Arial MT"/>
              </a:rPr>
              <a:t>Iron, </a:t>
            </a:r>
            <a:r>
              <a:rPr sz="1800" dirty="0">
                <a:latin typeface="Arial MT"/>
                <a:cs typeface="Arial MT"/>
              </a:rPr>
              <a:t>zinc, </a:t>
            </a:r>
            <a:r>
              <a:rPr sz="1800" spc="-5" dirty="0">
                <a:latin typeface="Arial MT"/>
                <a:cs typeface="Arial MT"/>
              </a:rPr>
              <a:t>antacids, </a:t>
            </a:r>
            <a:r>
              <a:rPr sz="1800" dirty="0">
                <a:latin typeface="Arial MT"/>
                <a:cs typeface="Arial MT"/>
              </a:rPr>
              <a:t>aluminum, magnesium,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calcium, and </a:t>
            </a:r>
            <a:r>
              <a:rPr sz="1800" spc="-5" dirty="0">
                <a:latin typeface="Arial MT"/>
                <a:cs typeface="Arial MT"/>
              </a:rPr>
              <a:t>sucralfate </a:t>
            </a:r>
            <a:r>
              <a:rPr sz="1800" dirty="0">
                <a:latin typeface="Arial MT"/>
                <a:cs typeface="Arial MT"/>
              </a:rPr>
              <a:t>decrease </a:t>
            </a:r>
            <a:r>
              <a:rPr sz="1800" spc="-5" dirty="0">
                <a:latin typeface="Arial MT"/>
                <a:cs typeface="Arial MT"/>
              </a:rPr>
              <a:t>absorption,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atenolol,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cisapride,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erythromycin,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antipsychotics,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TCAs, </a:t>
            </a:r>
            <a:r>
              <a:rPr sz="1800" dirty="0">
                <a:latin typeface="Arial MT"/>
                <a:cs typeface="Arial MT"/>
              </a:rPr>
              <a:t>quinidine, procainamide, amiodarone,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sotalol </a:t>
            </a:r>
            <a:r>
              <a:rPr sz="1800" dirty="0">
                <a:latin typeface="Arial MT"/>
                <a:cs typeface="Arial MT"/>
              </a:rPr>
              <a:t>may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prolong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70" dirty="0">
                <a:latin typeface="Arial MT"/>
                <a:cs typeface="Arial MT"/>
              </a:rPr>
              <a:t>QTc</a:t>
            </a:r>
            <a:r>
              <a:rPr sz="1800" spc="-5" dirty="0">
                <a:latin typeface="Arial MT"/>
                <a:cs typeface="Arial MT"/>
              </a:rPr>
              <a:t> interval, </a:t>
            </a:r>
            <a:r>
              <a:rPr sz="1800" dirty="0">
                <a:latin typeface="Arial MT"/>
                <a:cs typeface="Arial MT"/>
              </a:rPr>
              <a:t>may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cause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false positive</a:t>
            </a:r>
            <a:r>
              <a:rPr sz="1800" dirty="0">
                <a:latin typeface="Arial MT"/>
                <a:cs typeface="Arial MT"/>
              </a:rPr>
              <a:t> on </a:t>
            </a:r>
            <a:r>
              <a:rPr sz="1800" spc="-5" dirty="0">
                <a:latin typeface="Arial MT"/>
                <a:cs typeface="Arial MT"/>
              </a:rPr>
              <a:t>opiate</a:t>
            </a:r>
            <a:r>
              <a:rPr sz="1800" dirty="0">
                <a:latin typeface="Arial MT"/>
                <a:cs typeface="Arial MT"/>
              </a:rPr>
              <a:t> screening </a:t>
            </a:r>
            <a:r>
              <a:rPr sz="1800" spc="-5" dirty="0">
                <a:latin typeface="Arial MT"/>
                <a:cs typeface="Arial MT"/>
              </a:rPr>
              <a:t>tests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52276" y="1886324"/>
            <a:ext cx="3340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CONSIDERATIONS: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20565" y="2229224"/>
            <a:ext cx="4100195" cy="9093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Use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moxifloxacin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casualty’s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own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Combat</a:t>
            </a:r>
            <a:r>
              <a:rPr sz="1800" spc="-10" dirty="0">
                <a:latin typeface="Arial MT"/>
                <a:cs typeface="Arial MT"/>
              </a:rPr>
              <a:t> Wound</a:t>
            </a:r>
            <a:r>
              <a:rPr sz="1800" spc="-5" dirty="0">
                <a:latin typeface="Arial MT"/>
                <a:cs typeface="Arial MT"/>
              </a:rPr>
              <a:t> Medication </a:t>
            </a:r>
            <a:r>
              <a:rPr sz="1800" dirty="0">
                <a:latin typeface="Arial MT"/>
                <a:cs typeface="Arial MT"/>
              </a:rPr>
              <a:t>Pack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latin typeface="Arial MT"/>
                <a:cs typeface="Arial MT"/>
              </a:rPr>
              <a:t>Minimal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mission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impact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52276" y="3447643"/>
            <a:ext cx="1668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AD</a:t>
            </a:r>
            <a:r>
              <a:rPr sz="1800" b="1" spc="-135" dirty="0">
                <a:latin typeface="Arial"/>
                <a:cs typeface="Arial"/>
              </a:rPr>
              <a:t>V</a:t>
            </a:r>
            <a:r>
              <a:rPr sz="1800" b="1" dirty="0">
                <a:latin typeface="Arial"/>
                <a:cs typeface="Arial"/>
              </a:rPr>
              <a:t>AN</a:t>
            </a:r>
            <a:r>
              <a:rPr sz="1800" b="1" spc="-135" dirty="0">
                <a:latin typeface="Arial"/>
                <a:cs typeface="Arial"/>
              </a:rPr>
              <a:t>T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G</a:t>
            </a:r>
            <a:r>
              <a:rPr sz="1800" b="1" dirty="0">
                <a:latin typeface="Arial"/>
                <a:cs typeface="Arial"/>
              </a:rPr>
              <a:t>ES: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82463" y="3815943"/>
            <a:ext cx="3902075" cy="14681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Excellent </a:t>
            </a:r>
            <a:r>
              <a:rPr sz="1800" spc="-5" dirty="0">
                <a:latin typeface="Arial MT"/>
                <a:cs typeface="Arial MT"/>
              </a:rPr>
              <a:t>intraocular penetration </a:t>
            </a:r>
            <a:r>
              <a:rPr sz="1800" dirty="0">
                <a:latin typeface="Arial MT"/>
                <a:cs typeface="Arial MT"/>
              </a:rPr>
              <a:t>when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taken systemically</a:t>
            </a:r>
            <a:endParaRPr sz="1800">
              <a:latin typeface="Arial MT"/>
              <a:cs typeface="Arial MT"/>
            </a:endParaRPr>
          </a:p>
          <a:p>
            <a:pPr marL="12700" marR="238760">
              <a:lnSpc>
                <a:spcPts val="2100"/>
              </a:lnSpc>
              <a:spcBef>
                <a:spcPts val="800"/>
              </a:spcBef>
            </a:pPr>
            <a:r>
              <a:rPr sz="1800" spc="-5" dirty="0">
                <a:latin typeface="Arial MT"/>
                <a:cs typeface="Arial MT"/>
              </a:rPr>
              <a:t>Effective for </a:t>
            </a:r>
            <a:r>
              <a:rPr sz="1800" dirty="0">
                <a:latin typeface="Arial MT"/>
                <a:cs typeface="Arial MT"/>
              </a:rPr>
              <a:t>most </a:t>
            </a:r>
            <a:r>
              <a:rPr sz="1800" spc="-5" dirty="0">
                <a:latin typeface="Arial MT"/>
                <a:cs typeface="Arial MT"/>
              </a:rPr>
              <a:t>gram-positive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gram-negative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bacteria; </a:t>
            </a:r>
            <a:r>
              <a:rPr sz="1800" dirty="0">
                <a:latin typeface="Arial MT"/>
                <a:cs typeface="Arial MT"/>
              </a:rPr>
              <a:t>ideal </a:t>
            </a: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treatment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eye injuries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80532" y="3904273"/>
            <a:ext cx="114300" cy="497205"/>
          </a:xfrm>
          <a:custGeom>
            <a:avLst/>
            <a:gdLst/>
            <a:ahLst/>
            <a:cxnLst/>
            <a:rect l="l" t="t" r="r" b="b"/>
            <a:pathLst>
              <a:path w="114300" h="497204">
                <a:moveTo>
                  <a:pt x="0" y="496826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6826"/>
                </a:lnTo>
                <a:lnTo>
                  <a:pt x="0" y="49682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80532" y="4546263"/>
            <a:ext cx="114300" cy="779780"/>
          </a:xfrm>
          <a:custGeom>
            <a:avLst/>
            <a:gdLst/>
            <a:ahLst/>
            <a:cxnLst/>
            <a:rect l="l" t="t" r="r" b="b"/>
            <a:pathLst>
              <a:path w="114300" h="779779">
                <a:moveTo>
                  <a:pt x="0" y="779749"/>
                </a:moveTo>
                <a:lnTo>
                  <a:pt x="0" y="0"/>
                </a:lnTo>
                <a:lnTo>
                  <a:pt x="114300" y="0"/>
                </a:lnTo>
                <a:lnTo>
                  <a:pt x="114300" y="779749"/>
                </a:lnTo>
                <a:lnTo>
                  <a:pt x="0" y="77974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80532" y="2298210"/>
            <a:ext cx="114300" cy="497205"/>
          </a:xfrm>
          <a:custGeom>
            <a:avLst/>
            <a:gdLst/>
            <a:ahLst/>
            <a:cxnLst/>
            <a:rect l="l" t="t" r="r" b="b"/>
            <a:pathLst>
              <a:path w="114300" h="497205">
                <a:moveTo>
                  <a:pt x="0" y="496826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6826"/>
                </a:lnTo>
                <a:lnTo>
                  <a:pt x="0" y="49682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80532" y="2880790"/>
            <a:ext cx="114300" cy="334645"/>
          </a:xfrm>
          <a:custGeom>
            <a:avLst/>
            <a:gdLst/>
            <a:ahLst/>
            <a:cxnLst/>
            <a:rect l="l" t="t" r="r" b="b"/>
            <a:pathLst>
              <a:path w="114300" h="334644">
                <a:moveTo>
                  <a:pt x="0" y="334504"/>
                </a:moveTo>
                <a:lnTo>
                  <a:pt x="0" y="0"/>
                </a:lnTo>
                <a:lnTo>
                  <a:pt x="114300" y="0"/>
                </a:lnTo>
                <a:lnTo>
                  <a:pt x="114300" y="334504"/>
                </a:lnTo>
                <a:lnTo>
                  <a:pt x="0" y="33450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89905" y="4905820"/>
            <a:ext cx="4766945" cy="975360"/>
          </a:xfrm>
          <a:custGeom>
            <a:avLst/>
            <a:gdLst/>
            <a:ahLst/>
            <a:cxnLst/>
            <a:rect l="l" t="t" r="r" b="b"/>
            <a:pathLst>
              <a:path w="4766945" h="975360">
                <a:moveTo>
                  <a:pt x="4722689" y="0"/>
                </a:moveTo>
                <a:lnTo>
                  <a:pt x="43906" y="0"/>
                </a:lnTo>
                <a:lnTo>
                  <a:pt x="26816" y="3450"/>
                </a:lnTo>
                <a:lnTo>
                  <a:pt x="12860" y="12860"/>
                </a:lnTo>
                <a:lnTo>
                  <a:pt x="3450" y="26816"/>
                </a:lnTo>
                <a:lnTo>
                  <a:pt x="0" y="43907"/>
                </a:lnTo>
                <a:lnTo>
                  <a:pt x="0" y="931372"/>
                </a:lnTo>
                <a:lnTo>
                  <a:pt x="3450" y="948462"/>
                </a:lnTo>
                <a:lnTo>
                  <a:pt x="12860" y="962419"/>
                </a:lnTo>
                <a:lnTo>
                  <a:pt x="26816" y="971828"/>
                </a:lnTo>
                <a:lnTo>
                  <a:pt x="43906" y="975279"/>
                </a:lnTo>
                <a:lnTo>
                  <a:pt x="4722689" y="975279"/>
                </a:lnTo>
                <a:lnTo>
                  <a:pt x="4739779" y="971828"/>
                </a:lnTo>
                <a:lnTo>
                  <a:pt x="4753735" y="962419"/>
                </a:lnTo>
                <a:lnTo>
                  <a:pt x="4763145" y="948462"/>
                </a:lnTo>
                <a:lnTo>
                  <a:pt x="4766595" y="931372"/>
                </a:lnTo>
                <a:lnTo>
                  <a:pt x="4766595" y="43907"/>
                </a:lnTo>
                <a:lnTo>
                  <a:pt x="4763145" y="26816"/>
                </a:lnTo>
                <a:lnTo>
                  <a:pt x="4753735" y="12860"/>
                </a:lnTo>
                <a:lnTo>
                  <a:pt x="4739779" y="3450"/>
                </a:lnTo>
                <a:lnTo>
                  <a:pt x="4722689" y="0"/>
                </a:lnTo>
                <a:close/>
              </a:path>
            </a:pathLst>
          </a:custGeom>
          <a:solidFill>
            <a:srgbClr val="FFF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082065" y="4989672"/>
            <a:ext cx="3761104" cy="7264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Know unit members’ allergies prior </a:t>
            </a:r>
            <a:r>
              <a:rPr sz="1600" spc="-5" dirty="0">
                <a:latin typeface="Arial MT"/>
                <a:cs typeface="Arial MT"/>
              </a:rPr>
              <a:t>to </a:t>
            </a:r>
            <a:r>
              <a:rPr sz="1600" dirty="0">
                <a:latin typeface="Arial MT"/>
                <a:cs typeface="Arial MT"/>
              </a:rPr>
              <a:t> deployment and </a:t>
            </a:r>
            <a:r>
              <a:rPr sz="1600" spc="-5" dirty="0">
                <a:latin typeface="Arial MT"/>
                <a:cs typeface="Arial MT"/>
              </a:rPr>
              <a:t>determine alternate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dirty="0">
                <a:latin typeface="Arial MT"/>
                <a:cs typeface="Arial MT"/>
              </a:rPr>
              <a:t> medical </a:t>
            </a:r>
            <a:r>
              <a:rPr sz="1600" spc="-20" dirty="0">
                <a:latin typeface="Arial MT"/>
                <a:cs typeface="Arial MT"/>
              </a:rPr>
              <a:t>officer,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needed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6623" y="5060255"/>
            <a:ext cx="444582" cy="38705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652903" y="6045215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12248" y="6058984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18956" y="6058984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55435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	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40976" y="6560678"/>
            <a:ext cx="24066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310" dirty="0">
                <a:latin typeface="Arial MT"/>
                <a:cs typeface="Arial MT"/>
              </a:rPr>
              <a:t>1</a:t>
            </a:r>
            <a:r>
              <a:rPr sz="1200" spc="-360" dirty="0">
                <a:latin typeface="Arial MT"/>
                <a:cs typeface="Arial MT"/>
              </a:rPr>
              <a:t>1</a:t>
            </a:r>
            <a:r>
              <a:rPr sz="1200" spc="-310" dirty="0">
                <a:latin typeface="Arial MT"/>
                <a:cs typeface="Arial MT"/>
              </a:rPr>
              <a:t>0</a:t>
            </a:r>
            <a:r>
              <a:rPr sz="1200" dirty="0">
                <a:latin typeface="Arial MT"/>
                <a:cs typeface="Arial MT"/>
              </a:rPr>
              <a:t>0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262400" y="1969579"/>
            <a:ext cx="5414010" cy="25781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b="1" spc="-5" dirty="0">
                <a:latin typeface="Arial"/>
                <a:cs typeface="Arial"/>
              </a:rPr>
              <a:t>POTENTIAL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SIDE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EFFECTS:</a:t>
            </a:r>
            <a:endParaRPr sz="1800">
              <a:latin typeface="Arial"/>
              <a:cs typeface="Arial"/>
            </a:endParaRPr>
          </a:p>
          <a:p>
            <a:pPr marL="25400" marR="5080">
              <a:lnSpc>
                <a:spcPts val="2100"/>
              </a:lnSpc>
              <a:spcBef>
                <a:spcPts val="660"/>
              </a:spcBef>
            </a:pPr>
            <a:r>
              <a:rPr sz="1800" spc="-5" dirty="0">
                <a:latin typeface="Arial MT"/>
                <a:cs typeface="Arial MT"/>
              </a:rPr>
              <a:t>Injection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phlebitis</a:t>
            </a:r>
            <a:r>
              <a:rPr sz="1800" dirty="0">
                <a:latin typeface="Arial MT"/>
                <a:cs typeface="Arial MT"/>
              </a:rPr>
              <a:t> or </a:t>
            </a:r>
            <a:r>
              <a:rPr sz="1800" spc="-5" dirty="0">
                <a:latin typeface="Arial MT"/>
                <a:cs typeface="Arial MT"/>
              </a:rPr>
              <a:t>thrombosis,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asthenia,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fatigue,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death,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fever,</a:t>
            </a:r>
            <a:r>
              <a:rPr sz="1800" dirty="0">
                <a:latin typeface="Arial MT"/>
                <a:cs typeface="Arial MT"/>
              </a:rPr>
              <a:t> leg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pain, </a:t>
            </a:r>
            <a:r>
              <a:rPr sz="1800" spc="-20" dirty="0">
                <a:latin typeface="Arial MT"/>
                <a:cs typeface="Arial MT"/>
              </a:rPr>
              <a:t>anxiety,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altered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mental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status, </a:t>
            </a:r>
            <a:r>
              <a:rPr sz="1800" dirty="0">
                <a:latin typeface="Arial MT"/>
                <a:cs typeface="Arial MT"/>
              </a:rPr>
              <a:t>dizziness, headache, insomnia, chest pain,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hypo- or </a:t>
            </a:r>
            <a:r>
              <a:rPr sz="1800" spc="-5" dirty="0">
                <a:latin typeface="Arial MT"/>
                <a:cs typeface="Arial MT"/>
              </a:rPr>
              <a:t>hypertension, tachycardia, </a:t>
            </a:r>
            <a:r>
              <a:rPr sz="1800" dirty="0">
                <a:latin typeface="Arial MT"/>
                <a:cs typeface="Arial MT"/>
              </a:rPr>
              <a:t>edema,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abdominal pain, diarrhea, acid </a:t>
            </a:r>
            <a:r>
              <a:rPr sz="1800" spc="-5" dirty="0">
                <a:latin typeface="Arial MT"/>
                <a:cs typeface="Arial MT"/>
              </a:rPr>
              <a:t>reflux, constipation, </a:t>
            </a:r>
            <a:r>
              <a:rPr sz="1800" dirty="0">
                <a:latin typeface="Arial MT"/>
                <a:cs typeface="Arial MT"/>
              </a:rPr>
              <a:t> dyspepsia, nausea, </a:t>
            </a:r>
            <a:r>
              <a:rPr sz="1800" spc="-5" dirty="0">
                <a:latin typeface="Arial MT"/>
                <a:cs typeface="Arial MT"/>
              </a:rPr>
              <a:t>vomiting, </a:t>
            </a:r>
            <a:r>
              <a:rPr sz="1800" dirty="0">
                <a:latin typeface="Arial MT"/>
                <a:cs typeface="Arial MT"/>
              </a:rPr>
              <a:t>increased </a:t>
            </a:r>
            <a:r>
              <a:rPr sz="1800" spc="-45" dirty="0">
                <a:latin typeface="Arial MT"/>
                <a:cs typeface="Arial MT"/>
              </a:rPr>
              <a:t>LFTs, </a:t>
            </a:r>
            <a:r>
              <a:rPr sz="1800" dirty="0">
                <a:latin typeface="Arial MT"/>
                <a:cs typeface="Arial MT"/>
              </a:rPr>
              <a:t>cough,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dyspnea, </a:t>
            </a:r>
            <a:r>
              <a:rPr sz="1800" spc="-5" dirty="0">
                <a:latin typeface="Arial MT"/>
                <a:cs typeface="Arial MT"/>
              </a:rPr>
              <a:t>pharyngitis, </a:t>
            </a:r>
            <a:r>
              <a:rPr sz="1800" dirty="0">
                <a:latin typeface="Arial MT"/>
                <a:cs typeface="Arial MT"/>
              </a:rPr>
              <a:t>rales, rhonchi, </a:t>
            </a:r>
            <a:r>
              <a:rPr sz="1800" spc="-5" dirty="0">
                <a:latin typeface="Arial MT"/>
                <a:cs typeface="Arial MT"/>
              </a:rPr>
              <a:t>respiratory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distress, erythema, pruritus, </a:t>
            </a:r>
            <a:r>
              <a:rPr sz="1800" dirty="0">
                <a:latin typeface="Arial MT"/>
                <a:cs typeface="Arial MT"/>
              </a:rPr>
              <a:t>and rash.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83412" y="730408"/>
            <a:ext cx="2225675" cy="596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305435">
              <a:lnSpc>
                <a:spcPts val="2080"/>
              </a:lnSpc>
              <a:spcBef>
                <a:spcPts val="450"/>
              </a:spcBef>
            </a:pPr>
            <a:r>
              <a:rPr sz="2000" b="1" spc="-10" dirty="0">
                <a:solidFill>
                  <a:srgbClr val="921928"/>
                </a:solidFill>
                <a:latin typeface="Arial"/>
                <a:cs typeface="Arial"/>
              </a:rPr>
              <a:t>ERTAPENEM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ADM</a:t>
            </a:r>
            <a:r>
              <a:rPr sz="2000" b="1" spc="-5" dirty="0">
                <a:latin typeface="Arial"/>
                <a:cs typeface="Arial"/>
              </a:rPr>
              <a:t>I</a:t>
            </a:r>
            <a:r>
              <a:rPr sz="2000" b="1" spc="10" dirty="0">
                <a:latin typeface="Arial"/>
                <a:cs typeface="Arial"/>
              </a:rPr>
              <a:t>N</a:t>
            </a:r>
            <a:r>
              <a:rPr sz="2000" b="1" spc="-5" dirty="0">
                <a:latin typeface="Arial"/>
                <a:cs typeface="Arial"/>
              </a:rPr>
              <a:t>I</a:t>
            </a:r>
            <a:r>
              <a:rPr sz="2000" b="1" spc="10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T</a:t>
            </a:r>
            <a:r>
              <a:rPr sz="2000" b="1" spc="10" dirty="0">
                <a:latin typeface="Arial"/>
                <a:cs typeface="Arial"/>
              </a:rPr>
              <a:t>R</a:t>
            </a:r>
            <a:r>
              <a:rPr sz="2000" b="1" spc="-140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TIO</a:t>
            </a:r>
            <a:r>
              <a:rPr sz="2000" b="1" spc="10" dirty="0"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63659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59999" y="0"/>
                </a:moveTo>
                <a:lnTo>
                  <a:pt x="314034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4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65468" y="2038159"/>
            <a:ext cx="1397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DOSAGE(S):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55983" y="2381059"/>
            <a:ext cx="1714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1g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every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24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hours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75820" y="2448513"/>
            <a:ext cx="114300" cy="256540"/>
          </a:xfrm>
          <a:custGeom>
            <a:avLst/>
            <a:gdLst/>
            <a:ahLst/>
            <a:cxnLst/>
            <a:rect l="l" t="t" r="r" b="b"/>
            <a:pathLst>
              <a:path w="114300" h="256539">
                <a:moveTo>
                  <a:pt x="0" y="256353"/>
                </a:moveTo>
                <a:lnTo>
                  <a:pt x="0" y="0"/>
                </a:lnTo>
                <a:lnTo>
                  <a:pt x="114300" y="0"/>
                </a:lnTo>
                <a:lnTo>
                  <a:pt x="114300" y="256353"/>
                </a:lnTo>
                <a:lnTo>
                  <a:pt x="0" y="25635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65468" y="2962986"/>
            <a:ext cx="1206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ROUTE(S):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6005" y="3305886"/>
            <a:ext cx="4378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latin typeface="Arial"/>
                <a:cs typeface="Arial"/>
              </a:rPr>
              <a:t>Ertapenem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is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available in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spc="-50" dirty="0">
                <a:latin typeface="Arial"/>
                <a:cs typeface="Arial"/>
              </a:rPr>
              <a:t>IV,</a:t>
            </a:r>
            <a:r>
              <a:rPr sz="1800" i="1" spc="-5" dirty="0">
                <a:latin typeface="Arial"/>
                <a:cs typeface="Arial"/>
              </a:rPr>
              <a:t> IO,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or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IM form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75820" y="3373339"/>
            <a:ext cx="114300" cy="256540"/>
          </a:xfrm>
          <a:custGeom>
            <a:avLst/>
            <a:gdLst/>
            <a:ahLst/>
            <a:cxnLst/>
            <a:rect l="l" t="t" r="r" b="b"/>
            <a:pathLst>
              <a:path w="114300" h="256539">
                <a:moveTo>
                  <a:pt x="0" y="256353"/>
                </a:moveTo>
                <a:lnTo>
                  <a:pt x="0" y="0"/>
                </a:lnTo>
                <a:lnTo>
                  <a:pt x="114300" y="0"/>
                </a:lnTo>
                <a:lnTo>
                  <a:pt x="114300" y="256353"/>
                </a:lnTo>
                <a:lnTo>
                  <a:pt x="0" y="25635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58436" y="3884850"/>
            <a:ext cx="1570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INDICATIONS: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90211" y="4227750"/>
            <a:ext cx="358394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Recommended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open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combat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wounds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unable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take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meds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75826" y="4294414"/>
            <a:ext cx="121920" cy="527050"/>
          </a:xfrm>
          <a:custGeom>
            <a:avLst/>
            <a:gdLst/>
            <a:ahLst/>
            <a:cxnLst/>
            <a:rect l="l" t="t" r="r" b="b"/>
            <a:pathLst>
              <a:path w="121919" h="527050">
                <a:moveTo>
                  <a:pt x="7263" y="526608"/>
                </a:moveTo>
                <a:lnTo>
                  <a:pt x="0" y="1581"/>
                </a:lnTo>
                <a:lnTo>
                  <a:pt x="114289" y="0"/>
                </a:lnTo>
                <a:lnTo>
                  <a:pt x="121552" y="525027"/>
                </a:lnTo>
                <a:lnTo>
                  <a:pt x="7263" y="52660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58436" y="4967648"/>
            <a:ext cx="3821429" cy="12446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b="1" spc="-10" dirty="0">
                <a:latin typeface="Arial"/>
                <a:cs typeface="Arial"/>
              </a:rPr>
              <a:t>CONTRAINDICATIONS:</a:t>
            </a:r>
            <a:endParaRPr sz="1800">
              <a:latin typeface="Arial"/>
              <a:cs typeface="Arial"/>
            </a:endParaRPr>
          </a:p>
          <a:p>
            <a:pPr marL="238125" marR="5080">
              <a:lnSpc>
                <a:spcPts val="2100"/>
              </a:lnSpc>
              <a:spcBef>
                <a:spcPts val="660"/>
              </a:spcBef>
            </a:pPr>
            <a:r>
              <a:rPr sz="1800" spc="-5" dirty="0">
                <a:latin typeface="Arial MT"/>
                <a:cs typeface="Arial MT"/>
              </a:rPr>
              <a:t>Beta-lactam </a:t>
            </a:r>
            <a:r>
              <a:rPr sz="1800" dirty="0">
                <a:latin typeface="Arial MT"/>
                <a:cs typeface="Arial MT"/>
              </a:rPr>
              <a:t>allergy (penicillin,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cephalosporins)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lidocaine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(for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IM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injections)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32970" y="5443002"/>
            <a:ext cx="0" cy="756285"/>
          </a:xfrm>
          <a:custGeom>
            <a:avLst/>
            <a:gdLst/>
            <a:ahLst/>
            <a:cxnLst/>
            <a:rect l="l" t="t" r="r" b="b"/>
            <a:pathLst>
              <a:path h="756285">
                <a:moveTo>
                  <a:pt x="0" y="756000"/>
                </a:moveTo>
                <a:lnTo>
                  <a:pt x="1" y="0"/>
                </a:lnTo>
              </a:path>
            </a:pathLst>
          </a:custGeom>
          <a:ln w="1143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85369" y="4831610"/>
            <a:ext cx="5579110" cy="975360"/>
          </a:xfrm>
          <a:custGeom>
            <a:avLst/>
            <a:gdLst/>
            <a:ahLst/>
            <a:cxnLst/>
            <a:rect l="l" t="t" r="r" b="b"/>
            <a:pathLst>
              <a:path w="5579109" h="975360">
                <a:moveTo>
                  <a:pt x="5535091" y="0"/>
                </a:moveTo>
                <a:lnTo>
                  <a:pt x="43907" y="0"/>
                </a:lnTo>
                <a:lnTo>
                  <a:pt x="26816" y="3450"/>
                </a:lnTo>
                <a:lnTo>
                  <a:pt x="12860" y="12860"/>
                </a:lnTo>
                <a:lnTo>
                  <a:pt x="3450" y="26816"/>
                </a:lnTo>
                <a:lnTo>
                  <a:pt x="0" y="43907"/>
                </a:lnTo>
                <a:lnTo>
                  <a:pt x="0" y="931372"/>
                </a:lnTo>
                <a:lnTo>
                  <a:pt x="3450" y="948462"/>
                </a:lnTo>
                <a:lnTo>
                  <a:pt x="12860" y="962418"/>
                </a:lnTo>
                <a:lnTo>
                  <a:pt x="26816" y="971828"/>
                </a:lnTo>
                <a:lnTo>
                  <a:pt x="43907" y="975279"/>
                </a:lnTo>
                <a:lnTo>
                  <a:pt x="5535091" y="975279"/>
                </a:lnTo>
                <a:lnTo>
                  <a:pt x="5552182" y="971828"/>
                </a:lnTo>
                <a:lnTo>
                  <a:pt x="5566139" y="962418"/>
                </a:lnTo>
                <a:lnTo>
                  <a:pt x="5575548" y="948462"/>
                </a:lnTo>
                <a:lnTo>
                  <a:pt x="5578999" y="931372"/>
                </a:lnTo>
                <a:lnTo>
                  <a:pt x="5578999" y="43907"/>
                </a:lnTo>
                <a:lnTo>
                  <a:pt x="5575548" y="26816"/>
                </a:lnTo>
                <a:lnTo>
                  <a:pt x="5566139" y="12860"/>
                </a:lnTo>
                <a:lnTo>
                  <a:pt x="5552182" y="3450"/>
                </a:lnTo>
                <a:lnTo>
                  <a:pt x="5535091" y="0"/>
                </a:lnTo>
                <a:close/>
              </a:path>
            </a:pathLst>
          </a:custGeom>
          <a:solidFill>
            <a:srgbClr val="FFF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977529" y="4915462"/>
            <a:ext cx="4468495" cy="7264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Know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unit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members’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allergies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prior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deployment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 </a:t>
            </a:r>
            <a:r>
              <a:rPr sz="1600" spc="-5" dirty="0">
                <a:latin typeface="Arial MT"/>
                <a:cs typeface="Arial MT"/>
              </a:rPr>
              <a:t>determine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alternate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medical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officer,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needed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2089" y="4986044"/>
            <a:ext cx="444582" cy="38705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037727" y="2013840"/>
            <a:ext cx="179895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Document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time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8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of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760"/>
              </a:lnSpc>
            </a:pPr>
            <a:r>
              <a:rPr sz="1600" b="1" spc="-5" dirty="0">
                <a:latin typeface="Arial"/>
                <a:cs typeface="Arial"/>
              </a:rPr>
              <a:t>DD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Form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1380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027" y="1949244"/>
            <a:ext cx="757493" cy="105443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652903" y="6045215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12248" y="6058984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18956" y="6058984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55435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	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652287" y="6560678"/>
            <a:ext cx="21844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310" dirty="0">
                <a:latin typeface="Arial MT"/>
                <a:cs typeface="Arial MT"/>
              </a:rPr>
              <a:t>1</a:t>
            </a:r>
            <a:r>
              <a:rPr sz="1200" spc="-450" dirty="0">
                <a:latin typeface="Arial MT"/>
                <a:cs typeface="Arial MT"/>
              </a:rPr>
              <a:t>1</a:t>
            </a:r>
            <a:r>
              <a:rPr sz="1200" spc="-310" dirty="0">
                <a:latin typeface="Arial MT"/>
                <a:cs typeface="Arial MT"/>
              </a:rPr>
              <a:t>1</a:t>
            </a:r>
            <a:r>
              <a:rPr sz="1200" spc="-90" dirty="0">
                <a:latin typeface="Arial MT"/>
                <a:cs typeface="Arial MT"/>
              </a:rPr>
              <a:t>1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77759" y="732556"/>
            <a:ext cx="2236470" cy="4286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537845">
              <a:lnSpc>
                <a:spcPts val="1440"/>
              </a:lnSpc>
              <a:spcBef>
                <a:spcPts val="385"/>
              </a:spcBef>
            </a:pPr>
            <a:r>
              <a:rPr sz="1450" b="1" spc="-20" dirty="0">
                <a:solidFill>
                  <a:srgbClr val="921928"/>
                </a:solidFill>
                <a:latin typeface="Arial"/>
                <a:cs typeface="Arial"/>
              </a:rPr>
              <a:t>ERTAPENEM </a:t>
            </a:r>
            <a:r>
              <a:rPr sz="145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50" b="1" spc="-20" dirty="0">
                <a:latin typeface="Arial"/>
                <a:cs typeface="Arial"/>
              </a:rPr>
              <a:t>ADMINISTRATION</a:t>
            </a:r>
            <a:r>
              <a:rPr sz="1450" b="1" spc="-15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(Cont.)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63659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59999" y="0"/>
                </a:moveTo>
                <a:lnTo>
                  <a:pt x="314034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4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31895" y="3328912"/>
            <a:ext cx="2840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ONSET/PEAK/DURATION: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0182" y="3671812"/>
            <a:ext cx="3075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30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sec-5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min/30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min-2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hr/24hr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67126" y="3702484"/>
            <a:ext cx="114300" cy="334645"/>
          </a:xfrm>
          <a:custGeom>
            <a:avLst/>
            <a:gdLst/>
            <a:ahLst/>
            <a:cxnLst/>
            <a:rect l="l" t="t" r="r" b="b"/>
            <a:pathLst>
              <a:path w="114300" h="334645">
                <a:moveTo>
                  <a:pt x="0" y="334505"/>
                </a:moveTo>
                <a:lnTo>
                  <a:pt x="0" y="0"/>
                </a:lnTo>
                <a:lnTo>
                  <a:pt x="114300" y="0"/>
                </a:lnTo>
                <a:lnTo>
                  <a:pt x="114300" y="334505"/>
                </a:lnTo>
                <a:lnTo>
                  <a:pt x="0" y="33450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368129" y="2038159"/>
            <a:ext cx="2552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DRUG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INTERACTIONS: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36418" y="2381059"/>
            <a:ext cx="230060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Probenecid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decreases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renal</a:t>
            </a:r>
            <a:r>
              <a:rPr sz="1800" spc="-5" dirty="0">
                <a:latin typeface="Arial MT"/>
                <a:cs typeface="Arial MT"/>
              </a:rPr>
              <a:t> excretion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67126" y="2450018"/>
            <a:ext cx="114300" cy="518159"/>
          </a:xfrm>
          <a:custGeom>
            <a:avLst/>
            <a:gdLst/>
            <a:ahLst/>
            <a:cxnLst/>
            <a:rect l="l" t="t" r="r" b="b"/>
            <a:pathLst>
              <a:path w="114300" h="518160">
                <a:moveTo>
                  <a:pt x="0" y="51812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18126"/>
                </a:lnTo>
                <a:lnTo>
                  <a:pt x="0" y="51812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861" y="1970773"/>
            <a:ext cx="1143266" cy="238424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262399" y="2038159"/>
            <a:ext cx="3340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CONSIDERATIONS: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30686" y="2381059"/>
            <a:ext cx="4968240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b="1" spc="-5" dirty="0">
                <a:latin typeface="Arial"/>
                <a:cs typeface="Arial"/>
              </a:rPr>
              <a:t>IV </a:t>
            </a:r>
            <a:r>
              <a:rPr sz="1800" spc="-5" dirty="0">
                <a:latin typeface="Arial MT"/>
                <a:cs typeface="Arial MT"/>
              </a:rPr>
              <a:t>reconstitute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dirty="0">
                <a:latin typeface="Arial MT"/>
                <a:cs typeface="Arial MT"/>
              </a:rPr>
              <a:t>10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ml NS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–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dirty="0">
                <a:latin typeface="Arial MT"/>
                <a:cs typeface="Arial MT"/>
              </a:rPr>
              <a:t>don’t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mix</a:t>
            </a:r>
            <a:r>
              <a:rPr sz="1800" spc="-5" dirty="0">
                <a:latin typeface="Arial MT"/>
                <a:cs typeface="Arial MT"/>
              </a:rPr>
              <a:t> with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dextrose</a:t>
            </a:r>
            <a:r>
              <a:rPr sz="1800" dirty="0">
                <a:latin typeface="Arial MT"/>
                <a:cs typeface="Arial MT"/>
              </a:rPr>
              <a:t> or </a:t>
            </a:r>
            <a:r>
              <a:rPr sz="1800" spc="-5" dirty="0">
                <a:latin typeface="Arial MT"/>
                <a:cs typeface="Arial MT"/>
              </a:rPr>
              <a:t>infuse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other </a:t>
            </a:r>
            <a:r>
              <a:rPr sz="1800" dirty="0">
                <a:latin typeface="Arial MT"/>
                <a:cs typeface="Arial MT"/>
              </a:rPr>
              <a:t>meds</a:t>
            </a:r>
            <a:endParaRPr sz="1800">
              <a:latin typeface="Arial MT"/>
              <a:cs typeface="Arial MT"/>
            </a:endParaRPr>
          </a:p>
          <a:p>
            <a:pPr marL="12700" marR="805180">
              <a:lnSpc>
                <a:spcPts val="2100"/>
              </a:lnSpc>
              <a:spcBef>
                <a:spcPts val="660"/>
              </a:spcBef>
            </a:pP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b="1" spc="-5" dirty="0">
                <a:latin typeface="Arial"/>
                <a:cs typeface="Arial"/>
              </a:rPr>
              <a:t>IM </a:t>
            </a:r>
            <a:r>
              <a:rPr sz="1800" spc="-5" dirty="0">
                <a:latin typeface="Arial MT"/>
                <a:cs typeface="Arial MT"/>
              </a:rPr>
              <a:t>reconstitute 3.2ml </a:t>
            </a:r>
            <a:r>
              <a:rPr sz="1800" dirty="0">
                <a:latin typeface="Arial MT"/>
                <a:cs typeface="Arial MT"/>
              </a:rPr>
              <a:t>of 1% lidocaine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(without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epinephrine)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91957" y="2450044"/>
            <a:ext cx="114300" cy="497205"/>
          </a:xfrm>
          <a:custGeom>
            <a:avLst/>
            <a:gdLst/>
            <a:ahLst/>
            <a:cxnLst/>
            <a:rect l="l" t="t" r="r" b="b"/>
            <a:pathLst>
              <a:path w="114300" h="497205">
                <a:moveTo>
                  <a:pt x="0" y="496827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6827"/>
                </a:lnTo>
                <a:lnTo>
                  <a:pt x="0" y="49682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91957" y="3088833"/>
            <a:ext cx="114300" cy="497205"/>
          </a:xfrm>
          <a:custGeom>
            <a:avLst/>
            <a:gdLst/>
            <a:ahLst/>
            <a:cxnLst/>
            <a:rect l="l" t="t" r="r" b="b"/>
            <a:pathLst>
              <a:path w="114300" h="497204">
                <a:moveTo>
                  <a:pt x="0" y="496827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6827"/>
                </a:lnTo>
                <a:lnTo>
                  <a:pt x="0" y="49682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62399" y="3716054"/>
            <a:ext cx="4092575" cy="7620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b="1" spc="-25" dirty="0">
                <a:latin typeface="Arial"/>
                <a:cs typeface="Arial"/>
              </a:rPr>
              <a:t>ADVANTAGES: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800" spc="-5" dirty="0">
                <a:latin typeface="Arial MT"/>
                <a:cs typeface="Arial MT"/>
              </a:rPr>
              <a:t>Parenteral antibiotic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choice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based on: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92586" y="4452654"/>
            <a:ext cx="3622040" cy="11303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5" dirty="0">
                <a:latin typeface="Arial MT"/>
                <a:cs typeface="Arial MT"/>
              </a:rPr>
              <a:t>Once-a-day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dosing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34300"/>
              </a:lnSpc>
            </a:pPr>
            <a:r>
              <a:rPr sz="1800" dirty="0">
                <a:latin typeface="Arial MT"/>
                <a:cs typeface="Arial MT"/>
              </a:rPr>
              <a:t>Excellent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broad-spectrum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coverage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Good safety profile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91957" y="4550450"/>
            <a:ext cx="114300" cy="334645"/>
          </a:xfrm>
          <a:custGeom>
            <a:avLst/>
            <a:gdLst/>
            <a:ahLst/>
            <a:cxnLst/>
            <a:rect l="l" t="t" r="r" b="b"/>
            <a:pathLst>
              <a:path w="114300" h="334645">
                <a:moveTo>
                  <a:pt x="0" y="334505"/>
                </a:moveTo>
                <a:lnTo>
                  <a:pt x="0" y="0"/>
                </a:lnTo>
                <a:lnTo>
                  <a:pt x="114300" y="0"/>
                </a:lnTo>
                <a:lnTo>
                  <a:pt x="114300" y="334505"/>
                </a:lnTo>
                <a:lnTo>
                  <a:pt x="0" y="33450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91957" y="4938207"/>
            <a:ext cx="114300" cy="334645"/>
          </a:xfrm>
          <a:custGeom>
            <a:avLst/>
            <a:gdLst/>
            <a:ahLst/>
            <a:cxnLst/>
            <a:rect l="l" t="t" r="r" b="b"/>
            <a:pathLst>
              <a:path w="114300" h="334645">
                <a:moveTo>
                  <a:pt x="0" y="334505"/>
                </a:moveTo>
                <a:lnTo>
                  <a:pt x="0" y="0"/>
                </a:lnTo>
                <a:lnTo>
                  <a:pt x="114300" y="0"/>
                </a:lnTo>
                <a:lnTo>
                  <a:pt x="114300" y="334505"/>
                </a:lnTo>
                <a:lnTo>
                  <a:pt x="0" y="33450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91957" y="5334626"/>
            <a:ext cx="114300" cy="334645"/>
          </a:xfrm>
          <a:custGeom>
            <a:avLst/>
            <a:gdLst/>
            <a:ahLst/>
            <a:cxnLst/>
            <a:rect l="l" t="t" r="r" b="b"/>
            <a:pathLst>
              <a:path w="114300" h="334645">
                <a:moveTo>
                  <a:pt x="0" y="334505"/>
                </a:moveTo>
                <a:lnTo>
                  <a:pt x="0" y="0"/>
                </a:lnTo>
                <a:lnTo>
                  <a:pt x="114300" y="0"/>
                </a:lnTo>
                <a:lnTo>
                  <a:pt x="114300" y="334505"/>
                </a:lnTo>
                <a:lnTo>
                  <a:pt x="0" y="33450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652903" y="6045215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12248" y="6058984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18956" y="6058984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55435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	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640976" y="6560678"/>
            <a:ext cx="24066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310" dirty="0">
                <a:latin typeface="Arial MT"/>
                <a:cs typeface="Arial MT"/>
              </a:rPr>
              <a:t>1</a:t>
            </a:r>
            <a:r>
              <a:rPr sz="1200" spc="-360" dirty="0">
                <a:latin typeface="Arial MT"/>
                <a:cs typeface="Arial MT"/>
              </a:rPr>
              <a:t>1</a:t>
            </a:r>
            <a:r>
              <a:rPr sz="1200" spc="-310" dirty="0">
                <a:latin typeface="Arial MT"/>
                <a:cs typeface="Arial MT"/>
              </a:rPr>
              <a:t>2</a:t>
            </a: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77294" y="284892"/>
            <a:ext cx="44373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16: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Antibiotic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Administration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33873" y="801160"/>
            <a:ext cx="3403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40" dirty="0">
                <a:solidFill>
                  <a:srgbClr val="FFFFFF"/>
                </a:solidFill>
              </a:rPr>
              <a:t> </a:t>
            </a:r>
            <a:r>
              <a:rPr sz="3600" spc="-80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9418" y="3078813"/>
            <a:ext cx="663057" cy="6723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005905" y="1785034"/>
            <a:ext cx="4396105" cy="1953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Antibiotic</a:t>
            </a:r>
            <a:r>
              <a:rPr sz="28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Administration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Arial"/>
              <a:cs typeface="Arial"/>
            </a:endParaRPr>
          </a:p>
          <a:p>
            <a:pPr marL="316230" marR="5080">
              <a:lnSpc>
                <a:spcPts val="2800"/>
              </a:lnSpc>
              <a:spcBef>
                <a:spcPts val="2730"/>
              </a:spcBef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Demonstrate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administration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of </a:t>
            </a:r>
            <a:r>
              <a:rPr sz="2400" spc="-6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moxifloxacin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ertapenem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77294" y="284892"/>
            <a:ext cx="44373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16: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Antibiotic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Administration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50344" y="735192"/>
            <a:ext cx="2371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SUMMA</a:t>
            </a:r>
            <a:r>
              <a:rPr sz="3600" spc="-135" dirty="0">
                <a:solidFill>
                  <a:srgbClr val="000000"/>
                </a:solidFill>
              </a:rPr>
              <a:t>R</a:t>
            </a:r>
            <a:r>
              <a:rPr sz="3600" dirty="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2204344" y="1953557"/>
            <a:ext cx="8836660" cy="293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importance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early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antibiotic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administration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ct val="173600"/>
              </a:lnSpc>
            </a:pPr>
            <a:r>
              <a:rPr sz="2400" spc="-5" dirty="0">
                <a:latin typeface="Arial MT"/>
                <a:cs typeface="Arial MT"/>
              </a:rPr>
              <a:t>General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indications</a:t>
            </a:r>
            <a:r>
              <a:rPr sz="2400" dirty="0">
                <a:latin typeface="Arial MT"/>
                <a:cs typeface="Arial MT"/>
              </a:rPr>
              <a:t> and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methods</a:t>
            </a:r>
            <a:r>
              <a:rPr sz="2400" dirty="0">
                <a:latin typeface="Arial MT"/>
                <a:cs typeface="Arial MT"/>
              </a:rPr>
              <a:t> of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antibiotic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administration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Indications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considerations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for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administering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moxifloxacin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Indications</a:t>
            </a:r>
            <a:r>
              <a:rPr sz="2400" dirty="0">
                <a:latin typeface="Arial MT"/>
                <a:cs typeface="Arial MT"/>
              </a:rPr>
              <a:t> and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considerations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for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administering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ertapenem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Demonstration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preparation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administration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antibiotics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1972" y="2005365"/>
            <a:ext cx="0" cy="393065"/>
          </a:xfrm>
          <a:custGeom>
            <a:avLst/>
            <a:gdLst/>
            <a:ahLst/>
            <a:cxnLst/>
            <a:rect l="l" t="t" r="r" b="b"/>
            <a:pathLst>
              <a:path h="393064">
                <a:moveTo>
                  <a:pt x="0" y="39301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51972" y="2645528"/>
            <a:ext cx="0" cy="393065"/>
          </a:xfrm>
          <a:custGeom>
            <a:avLst/>
            <a:gdLst/>
            <a:ahLst/>
            <a:cxnLst/>
            <a:rect l="l" t="t" r="r" b="b"/>
            <a:pathLst>
              <a:path h="393064">
                <a:moveTo>
                  <a:pt x="0" y="39301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51972" y="3285689"/>
            <a:ext cx="0" cy="393065"/>
          </a:xfrm>
          <a:custGeom>
            <a:avLst/>
            <a:gdLst/>
            <a:ahLst/>
            <a:cxnLst/>
            <a:rect l="l" t="t" r="r" b="b"/>
            <a:pathLst>
              <a:path h="393064">
                <a:moveTo>
                  <a:pt x="0" y="39301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1972" y="3925851"/>
            <a:ext cx="0" cy="393065"/>
          </a:xfrm>
          <a:custGeom>
            <a:avLst/>
            <a:gdLst/>
            <a:ahLst/>
            <a:cxnLst/>
            <a:rect l="l" t="t" r="r" b="b"/>
            <a:pathLst>
              <a:path h="393064">
                <a:moveTo>
                  <a:pt x="0" y="39301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51972" y="4566013"/>
            <a:ext cx="0" cy="393065"/>
          </a:xfrm>
          <a:custGeom>
            <a:avLst/>
            <a:gdLst/>
            <a:ahLst/>
            <a:cxnLst/>
            <a:rect l="l" t="t" r="r" b="b"/>
            <a:pathLst>
              <a:path h="393064">
                <a:moveTo>
                  <a:pt x="0" y="39301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77294" y="284892"/>
            <a:ext cx="44373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16: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Antibiotic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Administration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423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What</a:t>
            </a:r>
            <a:r>
              <a:rPr spc="-10" dirty="0"/>
              <a:t> </a:t>
            </a:r>
            <a:r>
              <a:rPr dirty="0"/>
              <a:t>is</a:t>
            </a:r>
            <a:r>
              <a:rPr spc="-5" dirty="0"/>
              <a:t> the </a:t>
            </a:r>
            <a:r>
              <a:rPr dirty="0"/>
              <a:t>oral </a:t>
            </a:r>
            <a:r>
              <a:rPr spc="-5" dirty="0"/>
              <a:t>antibiotic</a:t>
            </a:r>
            <a:r>
              <a:rPr spc="-10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dirty="0"/>
              <a:t>choice</a:t>
            </a:r>
            <a:r>
              <a:rPr spc="-5" dirty="0"/>
              <a:t> </a:t>
            </a:r>
            <a:r>
              <a:rPr dirty="0"/>
              <a:t>and </a:t>
            </a:r>
            <a:r>
              <a:rPr spc="-5" dirty="0"/>
              <a:t>its</a:t>
            </a:r>
            <a:r>
              <a:rPr spc="-10" dirty="0"/>
              <a:t> </a:t>
            </a:r>
            <a:r>
              <a:rPr dirty="0"/>
              <a:t>dose?</a:t>
            </a:r>
          </a:p>
          <a:p>
            <a:pPr marL="811530">
              <a:lnSpc>
                <a:spcPct val="100000"/>
              </a:lnSpc>
              <a:spcBef>
                <a:spcPts val="10"/>
              </a:spcBef>
            </a:pPr>
            <a:endParaRPr sz="2650"/>
          </a:p>
          <a:p>
            <a:pPr marL="824230" marR="1170305">
              <a:lnSpc>
                <a:spcPts val="2400"/>
              </a:lnSpc>
            </a:pPr>
            <a:r>
              <a:rPr spc="-5" dirty="0"/>
              <a:t>When </a:t>
            </a:r>
            <a:r>
              <a:rPr dirty="0"/>
              <a:t>should you use </a:t>
            </a:r>
            <a:r>
              <a:rPr spc="-5" dirty="0"/>
              <a:t>ertapenem instead </a:t>
            </a:r>
            <a:r>
              <a:rPr dirty="0"/>
              <a:t>of </a:t>
            </a:r>
            <a:r>
              <a:rPr spc="-570" dirty="0"/>
              <a:t> </a:t>
            </a:r>
            <a:r>
              <a:rPr spc="-5" dirty="0"/>
              <a:t>moxifloxacin</a:t>
            </a:r>
            <a:r>
              <a:rPr dirty="0"/>
              <a:t> as</a:t>
            </a:r>
            <a:r>
              <a:rPr spc="-5" dirty="0"/>
              <a:t> </a:t>
            </a:r>
            <a:r>
              <a:rPr dirty="0"/>
              <a:t>an</a:t>
            </a:r>
            <a:r>
              <a:rPr spc="5" dirty="0"/>
              <a:t> </a:t>
            </a:r>
            <a:r>
              <a:rPr spc="-5" dirty="0"/>
              <a:t>antibiotic therapy?</a:t>
            </a:r>
          </a:p>
          <a:p>
            <a:pPr marL="811530">
              <a:lnSpc>
                <a:spcPct val="100000"/>
              </a:lnSpc>
              <a:spcBef>
                <a:spcPts val="10"/>
              </a:spcBef>
            </a:pPr>
            <a:endParaRPr sz="2600"/>
          </a:p>
          <a:p>
            <a:pPr marL="824230" marR="310515">
              <a:lnSpc>
                <a:spcPts val="2400"/>
              </a:lnSpc>
            </a:pPr>
            <a:r>
              <a:rPr spc="-5" dirty="0"/>
              <a:t>What </a:t>
            </a:r>
            <a:r>
              <a:rPr dirty="0"/>
              <a:t>are </a:t>
            </a:r>
            <a:r>
              <a:rPr spc="-5" dirty="0"/>
              <a:t>the</a:t>
            </a:r>
            <a:r>
              <a:rPr dirty="0"/>
              <a:t> </a:t>
            </a:r>
            <a:r>
              <a:rPr spc="-5" dirty="0"/>
              <a:t>advantages </a:t>
            </a:r>
            <a:r>
              <a:rPr dirty="0"/>
              <a:t>of using an oral </a:t>
            </a:r>
            <a:r>
              <a:rPr spc="-5" dirty="0"/>
              <a:t>antibiotic </a:t>
            </a:r>
            <a:r>
              <a:rPr spc="-565" dirty="0"/>
              <a:t> </a:t>
            </a:r>
            <a:r>
              <a:rPr dirty="0"/>
              <a:t>over</a:t>
            </a:r>
            <a:r>
              <a:rPr spc="-10" dirty="0"/>
              <a:t> </a:t>
            </a:r>
            <a:r>
              <a:rPr dirty="0"/>
              <a:t>a </a:t>
            </a:r>
            <a:r>
              <a:rPr spc="-5" dirty="0"/>
              <a:t>parenteral</a:t>
            </a:r>
            <a:r>
              <a:rPr dirty="0"/>
              <a:t> </a:t>
            </a:r>
            <a:r>
              <a:rPr spc="-5" dirty="0"/>
              <a:t>antibiotic?</a:t>
            </a:r>
          </a:p>
          <a:p>
            <a:pPr marL="811530">
              <a:lnSpc>
                <a:spcPct val="100000"/>
              </a:lnSpc>
              <a:spcBef>
                <a:spcPts val="10"/>
              </a:spcBef>
            </a:pPr>
            <a:endParaRPr sz="2600"/>
          </a:p>
          <a:p>
            <a:pPr marL="824230" marR="5080">
              <a:lnSpc>
                <a:spcPts val="2400"/>
              </a:lnSpc>
            </a:pPr>
            <a:r>
              <a:rPr spc="-5" dirty="0"/>
              <a:t>When </a:t>
            </a:r>
            <a:r>
              <a:rPr dirty="0"/>
              <a:t>should you </a:t>
            </a:r>
            <a:r>
              <a:rPr spc="-5" dirty="0"/>
              <a:t>administer antibiotics </a:t>
            </a:r>
            <a:r>
              <a:rPr dirty="0"/>
              <a:t>in </a:t>
            </a:r>
            <a:r>
              <a:rPr spc="-5" dirty="0"/>
              <a:t>the </a:t>
            </a:r>
            <a:r>
              <a:rPr spc="-30" dirty="0"/>
              <a:t>Tactical </a:t>
            </a:r>
            <a:r>
              <a:rPr spc="-570" dirty="0"/>
              <a:t> </a:t>
            </a:r>
            <a:r>
              <a:rPr spc="-5" dirty="0"/>
              <a:t>Field </a:t>
            </a:r>
            <a:r>
              <a:rPr dirty="0"/>
              <a:t>Care phase?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3336" y="4830367"/>
            <a:ext cx="554224" cy="58682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3336" y="3785828"/>
            <a:ext cx="554224" cy="5868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3336" y="2786588"/>
            <a:ext cx="554224" cy="5868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3336" y="1968723"/>
            <a:ext cx="554224" cy="58682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609483" y="834979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3226" y="2865150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4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77294" y="284892"/>
            <a:ext cx="44373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16: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Antibiotic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Administration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8675" y="1413868"/>
            <a:ext cx="6021705" cy="4848860"/>
            <a:chOff x="168675" y="1413868"/>
            <a:chExt cx="6021705" cy="48488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675" y="1413868"/>
              <a:ext cx="6021545" cy="484852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89549" y="4778405"/>
              <a:ext cx="969010" cy="305435"/>
            </a:xfrm>
            <a:custGeom>
              <a:avLst/>
              <a:gdLst/>
              <a:ahLst/>
              <a:cxnLst/>
              <a:rect l="l" t="t" r="r" b="b"/>
              <a:pathLst>
                <a:path w="969010" h="305435">
                  <a:moveTo>
                    <a:pt x="16690" y="0"/>
                  </a:moveTo>
                  <a:lnTo>
                    <a:pt x="0" y="238686"/>
                  </a:lnTo>
                  <a:lnTo>
                    <a:pt x="951788" y="305241"/>
                  </a:lnTo>
                  <a:lnTo>
                    <a:pt x="968479" y="66554"/>
                  </a:lnTo>
                  <a:lnTo>
                    <a:pt x="166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0939" y="837045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11640976" y="6560678"/>
            <a:ext cx="24066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310" dirty="0">
                <a:latin typeface="Arial MT"/>
                <a:cs typeface="Arial MT"/>
              </a:rPr>
              <a:t>1</a:t>
            </a:r>
            <a:r>
              <a:rPr sz="1200" spc="-360" dirty="0">
                <a:latin typeface="Arial MT"/>
                <a:cs typeface="Arial MT"/>
              </a:rPr>
              <a:t>1</a:t>
            </a:r>
            <a:r>
              <a:rPr sz="1200" spc="-310" dirty="0">
                <a:latin typeface="Arial MT"/>
                <a:cs typeface="Arial MT"/>
              </a:rPr>
              <a:t>7</a:t>
            </a:r>
            <a:r>
              <a:rPr sz="1200" dirty="0">
                <a:latin typeface="Arial MT"/>
                <a:cs typeface="Arial MT"/>
              </a:rPr>
              <a:t>7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64744" y="2065219"/>
            <a:ext cx="4874895" cy="3131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21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1524635">
              <a:lnSpc>
                <a:spcPts val="1600"/>
              </a:lnSpc>
              <a:spcBef>
                <a:spcPts val="805"/>
              </a:spcBef>
            </a:pP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Updated regularly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– latest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edition dated </a:t>
            </a:r>
            <a:r>
              <a:rPr sz="1400" b="1" spc="-3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5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 November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2020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00"/>
              </a:lnSpc>
            </a:pP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These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guidelines are the result of decisions made by the </a:t>
            </a:r>
            <a:r>
              <a:rPr sz="14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Committee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on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Combat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Care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as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they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explore </a:t>
            </a:r>
            <a:r>
              <a:rPr sz="1400" spc="-37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evidence-based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research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regarding best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practices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Arial MT"/>
              <a:cs typeface="Arial MT"/>
            </a:endParaRPr>
          </a:p>
          <a:p>
            <a:pPr marL="12700">
              <a:lnSpc>
                <a:spcPts val="2470"/>
              </a:lnSpc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PHTLS: Military Edition, Chapter </a:t>
            </a:r>
            <a:r>
              <a:rPr sz="2100" b="1" dirty="0">
                <a:solidFill>
                  <a:srgbClr val="2E3334"/>
                </a:solidFill>
                <a:latin typeface="Arial"/>
                <a:cs typeface="Arial"/>
              </a:rPr>
              <a:t>25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5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 marR="1658620">
              <a:lnSpc>
                <a:spcPts val="1800"/>
              </a:lnSpc>
              <a:spcBef>
                <a:spcPts val="12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Prehospital</a:t>
            </a:r>
            <a:r>
              <a:rPr sz="1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Life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Support,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Military Ninth Edition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80000">
            <a:off x="3839241" y="4857065"/>
            <a:ext cx="6700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650" b="1" spc="-37" baseline="50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0" b="1" baseline="25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 2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443" y="1514079"/>
            <a:ext cx="10349865" cy="4208145"/>
            <a:chOff x="963443" y="1514079"/>
            <a:chExt cx="10349865" cy="4208145"/>
          </a:xfrm>
        </p:grpSpPr>
        <p:sp>
          <p:nvSpPr>
            <p:cNvPr id="6" name="object 6"/>
            <p:cNvSpPr/>
            <p:nvPr/>
          </p:nvSpPr>
          <p:spPr>
            <a:xfrm>
              <a:off x="982493" y="1726446"/>
              <a:ext cx="10311765" cy="3976370"/>
            </a:xfrm>
            <a:custGeom>
              <a:avLst/>
              <a:gdLst/>
              <a:ahLst/>
              <a:cxnLst/>
              <a:rect l="l" t="t" r="r" b="b"/>
              <a:pathLst>
                <a:path w="10311765" h="3976370">
                  <a:moveTo>
                    <a:pt x="390712" y="1"/>
                  </a:moveTo>
                  <a:lnTo>
                    <a:pt x="441413" y="1"/>
                  </a:lnTo>
                  <a:lnTo>
                    <a:pt x="492113" y="1"/>
                  </a:lnTo>
                  <a:lnTo>
                    <a:pt x="542813" y="1"/>
                  </a:lnTo>
                  <a:lnTo>
                    <a:pt x="593514" y="1"/>
                  </a:lnTo>
                  <a:lnTo>
                    <a:pt x="644214" y="1"/>
                  </a:lnTo>
                  <a:lnTo>
                    <a:pt x="694914" y="1"/>
                  </a:lnTo>
                  <a:lnTo>
                    <a:pt x="745614" y="1"/>
                  </a:lnTo>
                  <a:lnTo>
                    <a:pt x="796315" y="1"/>
                  </a:lnTo>
                  <a:lnTo>
                    <a:pt x="847015" y="1"/>
                  </a:lnTo>
                  <a:lnTo>
                    <a:pt x="897715" y="1"/>
                  </a:lnTo>
                  <a:lnTo>
                    <a:pt x="948415" y="1"/>
                  </a:lnTo>
                  <a:lnTo>
                    <a:pt x="999116" y="1"/>
                  </a:lnTo>
                  <a:lnTo>
                    <a:pt x="1049816" y="1"/>
                  </a:lnTo>
                  <a:lnTo>
                    <a:pt x="1100516" y="1"/>
                  </a:lnTo>
                  <a:lnTo>
                    <a:pt x="1151217" y="1"/>
                  </a:lnTo>
                  <a:lnTo>
                    <a:pt x="1201917" y="1"/>
                  </a:lnTo>
                  <a:lnTo>
                    <a:pt x="1252617" y="1"/>
                  </a:lnTo>
                  <a:lnTo>
                    <a:pt x="1303317" y="1"/>
                  </a:lnTo>
                  <a:lnTo>
                    <a:pt x="1354018" y="1"/>
                  </a:lnTo>
                  <a:lnTo>
                    <a:pt x="1404718" y="1"/>
                  </a:lnTo>
                  <a:lnTo>
                    <a:pt x="1455418" y="1"/>
                  </a:lnTo>
                  <a:lnTo>
                    <a:pt x="1506118" y="1"/>
                  </a:lnTo>
                  <a:lnTo>
                    <a:pt x="1556819" y="1"/>
                  </a:lnTo>
                  <a:lnTo>
                    <a:pt x="1607519" y="1"/>
                  </a:lnTo>
                  <a:lnTo>
                    <a:pt x="1658219" y="1"/>
                  </a:lnTo>
                  <a:lnTo>
                    <a:pt x="1708920" y="1"/>
                  </a:lnTo>
                  <a:lnTo>
                    <a:pt x="1759620" y="1"/>
                  </a:lnTo>
                  <a:lnTo>
                    <a:pt x="1810320" y="1"/>
                  </a:lnTo>
                  <a:lnTo>
                    <a:pt x="1861020" y="1"/>
                  </a:lnTo>
                  <a:lnTo>
                    <a:pt x="1911721" y="1"/>
                  </a:lnTo>
                  <a:lnTo>
                    <a:pt x="1962421" y="1"/>
                  </a:lnTo>
                  <a:lnTo>
                    <a:pt x="2013121" y="1"/>
                  </a:lnTo>
                  <a:lnTo>
                    <a:pt x="2063821" y="1"/>
                  </a:lnTo>
                  <a:lnTo>
                    <a:pt x="2114522" y="1"/>
                  </a:lnTo>
                  <a:lnTo>
                    <a:pt x="2165222" y="1"/>
                  </a:lnTo>
                  <a:lnTo>
                    <a:pt x="2215922" y="1"/>
                  </a:lnTo>
                  <a:lnTo>
                    <a:pt x="2266622" y="1"/>
                  </a:lnTo>
                  <a:lnTo>
                    <a:pt x="2317323" y="1"/>
                  </a:lnTo>
                  <a:lnTo>
                    <a:pt x="2368023" y="1"/>
                  </a:lnTo>
                  <a:lnTo>
                    <a:pt x="2418723" y="1"/>
                  </a:lnTo>
                  <a:lnTo>
                    <a:pt x="2469424" y="1"/>
                  </a:lnTo>
                  <a:lnTo>
                    <a:pt x="2520124" y="1"/>
                  </a:lnTo>
                  <a:lnTo>
                    <a:pt x="2570824" y="1"/>
                  </a:lnTo>
                  <a:lnTo>
                    <a:pt x="2621524" y="1"/>
                  </a:lnTo>
                  <a:lnTo>
                    <a:pt x="2672225" y="1"/>
                  </a:lnTo>
                  <a:lnTo>
                    <a:pt x="2722925" y="1"/>
                  </a:lnTo>
                  <a:lnTo>
                    <a:pt x="2773625" y="1"/>
                  </a:lnTo>
                  <a:lnTo>
                    <a:pt x="2824325" y="1"/>
                  </a:lnTo>
                  <a:lnTo>
                    <a:pt x="2875026" y="1"/>
                  </a:lnTo>
                  <a:lnTo>
                    <a:pt x="2925726" y="1"/>
                  </a:lnTo>
                  <a:lnTo>
                    <a:pt x="2976426" y="1"/>
                  </a:lnTo>
                  <a:lnTo>
                    <a:pt x="3027126" y="1"/>
                  </a:lnTo>
                  <a:lnTo>
                    <a:pt x="3077827" y="1"/>
                  </a:lnTo>
                  <a:lnTo>
                    <a:pt x="3128527" y="1"/>
                  </a:lnTo>
                  <a:lnTo>
                    <a:pt x="3179227" y="1"/>
                  </a:lnTo>
                  <a:lnTo>
                    <a:pt x="3229927" y="1"/>
                  </a:lnTo>
                  <a:lnTo>
                    <a:pt x="3280628" y="1"/>
                  </a:lnTo>
                  <a:lnTo>
                    <a:pt x="3331328" y="1"/>
                  </a:lnTo>
                  <a:lnTo>
                    <a:pt x="3382028" y="1"/>
                  </a:lnTo>
                  <a:lnTo>
                    <a:pt x="3432728" y="1"/>
                  </a:lnTo>
                  <a:lnTo>
                    <a:pt x="3483429" y="1"/>
                  </a:lnTo>
                  <a:lnTo>
                    <a:pt x="3534129" y="1"/>
                  </a:lnTo>
                  <a:lnTo>
                    <a:pt x="3584829" y="1"/>
                  </a:lnTo>
                  <a:lnTo>
                    <a:pt x="3635529" y="1"/>
                  </a:lnTo>
                  <a:lnTo>
                    <a:pt x="3686230" y="1"/>
                  </a:lnTo>
                  <a:lnTo>
                    <a:pt x="3736930" y="1"/>
                  </a:lnTo>
                  <a:lnTo>
                    <a:pt x="3787630" y="1"/>
                  </a:lnTo>
                  <a:lnTo>
                    <a:pt x="3838331" y="1"/>
                  </a:lnTo>
                  <a:lnTo>
                    <a:pt x="3889031" y="1"/>
                  </a:lnTo>
                  <a:lnTo>
                    <a:pt x="3939731" y="1"/>
                  </a:lnTo>
                  <a:lnTo>
                    <a:pt x="3990431" y="1"/>
                  </a:lnTo>
                  <a:lnTo>
                    <a:pt x="4041132" y="1"/>
                  </a:lnTo>
                  <a:lnTo>
                    <a:pt x="4091832" y="1"/>
                  </a:lnTo>
                  <a:lnTo>
                    <a:pt x="4142532" y="1"/>
                  </a:lnTo>
                  <a:lnTo>
                    <a:pt x="4193232" y="1"/>
                  </a:lnTo>
                  <a:lnTo>
                    <a:pt x="4243933" y="1"/>
                  </a:lnTo>
                  <a:lnTo>
                    <a:pt x="4294633" y="1"/>
                  </a:lnTo>
                  <a:lnTo>
                    <a:pt x="4345333" y="1"/>
                  </a:lnTo>
                  <a:lnTo>
                    <a:pt x="4396033" y="0"/>
                  </a:lnTo>
                  <a:lnTo>
                    <a:pt x="4446734" y="0"/>
                  </a:lnTo>
                  <a:lnTo>
                    <a:pt x="4497434" y="0"/>
                  </a:lnTo>
                  <a:lnTo>
                    <a:pt x="4548134" y="0"/>
                  </a:lnTo>
                  <a:lnTo>
                    <a:pt x="4598834" y="0"/>
                  </a:lnTo>
                  <a:lnTo>
                    <a:pt x="4649535" y="0"/>
                  </a:lnTo>
                  <a:lnTo>
                    <a:pt x="4700235" y="0"/>
                  </a:lnTo>
                  <a:lnTo>
                    <a:pt x="4750935" y="0"/>
                  </a:lnTo>
                  <a:lnTo>
                    <a:pt x="4801635" y="0"/>
                  </a:lnTo>
                  <a:lnTo>
                    <a:pt x="4852336" y="0"/>
                  </a:lnTo>
                  <a:lnTo>
                    <a:pt x="4903036" y="0"/>
                  </a:lnTo>
                  <a:lnTo>
                    <a:pt x="4953736" y="0"/>
                  </a:lnTo>
                  <a:lnTo>
                    <a:pt x="5004436" y="0"/>
                  </a:lnTo>
                  <a:lnTo>
                    <a:pt x="5055137" y="0"/>
                  </a:lnTo>
                  <a:lnTo>
                    <a:pt x="5105837" y="0"/>
                  </a:lnTo>
                  <a:lnTo>
                    <a:pt x="5156537" y="0"/>
                  </a:lnTo>
                  <a:lnTo>
                    <a:pt x="5207237" y="0"/>
                  </a:lnTo>
                  <a:lnTo>
                    <a:pt x="5257938" y="0"/>
                  </a:lnTo>
                  <a:lnTo>
                    <a:pt x="5308638" y="0"/>
                  </a:lnTo>
                  <a:lnTo>
                    <a:pt x="5359338" y="0"/>
                  </a:lnTo>
                  <a:lnTo>
                    <a:pt x="5410038" y="0"/>
                  </a:lnTo>
                  <a:lnTo>
                    <a:pt x="5460739" y="0"/>
                  </a:lnTo>
                  <a:lnTo>
                    <a:pt x="5511439" y="0"/>
                  </a:lnTo>
                  <a:lnTo>
                    <a:pt x="5562139" y="0"/>
                  </a:lnTo>
                  <a:lnTo>
                    <a:pt x="5612839" y="0"/>
                  </a:lnTo>
                  <a:lnTo>
                    <a:pt x="5663540" y="0"/>
                  </a:lnTo>
                  <a:lnTo>
                    <a:pt x="5714240" y="0"/>
                  </a:lnTo>
                  <a:lnTo>
                    <a:pt x="5764940" y="0"/>
                  </a:lnTo>
                  <a:lnTo>
                    <a:pt x="5815641" y="0"/>
                  </a:lnTo>
                  <a:lnTo>
                    <a:pt x="5866341" y="0"/>
                  </a:lnTo>
                  <a:lnTo>
                    <a:pt x="5917041" y="0"/>
                  </a:lnTo>
                  <a:lnTo>
                    <a:pt x="5967741" y="0"/>
                  </a:lnTo>
                  <a:lnTo>
                    <a:pt x="6018442" y="0"/>
                  </a:lnTo>
                  <a:lnTo>
                    <a:pt x="6069142" y="0"/>
                  </a:lnTo>
                  <a:lnTo>
                    <a:pt x="6119842" y="0"/>
                  </a:lnTo>
                  <a:lnTo>
                    <a:pt x="6170542" y="0"/>
                  </a:lnTo>
                  <a:lnTo>
                    <a:pt x="6221243" y="0"/>
                  </a:lnTo>
                  <a:lnTo>
                    <a:pt x="6271943" y="0"/>
                  </a:lnTo>
                  <a:lnTo>
                    <a:pt x="6322643" y="0"/>
                  </a:lnTo>
                  <a:lnTo>
                    <a:pt x="6373343" y="0"/>
                  </a:lnTo>
                  <a:lnTo>
                    <a:pt x="6424044" y="0"/>
                  </a:lnTo>
                  <a:lnTo>
                    <a:pt x="6474744" y="0"/>
                  </a:lnTo>
                  <a:lnTo>
                    <a:pt x="6525444" y="0"/>
                  </a:lnTo>
                  <a:lnTo>
                    <a:pt x="6576144" y="0"/>
                  </a:lnTo>
                  <a:lnTo>
                    <a:pt x="6626845" y="0"/>
                  </a:lnTo>
                  <a:lnTo>
                    <a:pt x="6677545" y="0"/>
                  </a:lnTo>
                  <a:lnTo>
                    <a:pt x="6728245" y="0"/>
                  </a:lnTo>
                  <a:lnTo>
                    <a:pt x="6778945" y="0"/>
                  </a:lnTo>
                  <a:lnTo>
                    <a:pt x="6829646" y="0"/>
                  </a:lnTo>
                  <a:lnTo>
                    <a:pt x="6880346" y="0"/>
                  </a:lnTo>
                  <a:lnTo>
                    <a:pt x="6931046" y="0"/>
                  </a:lnTo>
                  <a:lnTo>
                    <a:pt x="6981746" y="0"/>
                  </a:lnTo>
                  <a:lnTo>
                    <a:pt x="7032447" y="0"/>
                  </a:lnTo>
                  <a:lnTo>
                    <a:pt x="7083147" y="0"/>
                  </a:lnTo>
                  <a:lnTo>
                    <a:pt x="7133847" y="0"/>
                  </a:lnTo>
                  <a:lnTo>
                    <a:pt x="7184548" y="0"/>
                  </a:lnTo>
                  <a:lnTo>
                    <a:pt x="7235248" y="0"/>
                  </a:lnTo>
                  <a:lnTo>
                    <a:pt x="7285948" y="0"/>
                  </a:lnTo>
                  <a:lnTo>
                    <a:pt x="7336648" y="0"/>
                  </a:lnTo>
                  <a:lnTo>
                    <a:pt x="7387349" y="0"/>
                  </a:lnTo>
                  <a:lnTo>
                    <a:pt x="7438049" y="0"/>
                  </a:lnTo>
                  <a:lnTo>
                    <a:pt x="7488749" y="0"/>
                  </a:lnTo>
                  <a:lnTo>
                    <a:pt x="7539449" y="0"/>
                  </a:lnTo>
                  <a:lnTo>
                    <a:pt x="7590150" y="0"/>
                  </a:lnTo>
                  <a:lnTo>
                    <a:pt x="7640850" y="0"/>
                  </a:lnTo>
                  <a:lnTo>
                    <a:pt x="7691550" y="0"/>
                  </a:lnTo>
                  <a:lnTo>
                    <a:pt x="7742250" y="0"/>
                  </a:lnTo>
                  <a:lnTo>
                    <a:pt x="7792951" y="0"/>
                  </a:lnTo>
                  <a:lnTo>
                    <a:pt x="7843651" y="0"/>
                  </a:lnTo>
                  <a:lnTo>
                    <a:pt x="7894351" y="0"/>
                  </a:lnTo>
                  <a:lnTo>
                    <a:pt x="7945052" y="0"/>
                  </a:lnTo>
                  <a:lnTo>
                    <a:pt x="7995752" y="0"/>
                  </a:lnTo>
                  <a:lnTo>
                    <a:pt x="8046452" y="0"/>
                  </a:lnTo>
                  <a:lnTo>
                    <a:pt x="8097152" y="0"/>
                  </a:lnTo>
                  <a:lnTo>
                    <a:pt x="8147853" y="0"/>
                  </a:lnTo>
                  <a:lnTo>
                    <a:pt x="8198553" y="0"/>
                  </a:lnTo>
                  <a:lnTo>
                    <a:pt x="8249253" y="0"/>
                  </a:lnTo>
                  <a:lnTo>
                    <a:pt x="8299953" y="0"/>
                  </a:lnTo>
                  <a:lnTo>
                    <a:pt x="8350654" y="0"/>
                  </a:lnTo>
                  <a:lnTo>
                    <a:pt x="8401354" y="0"/>
                  </a:lnTo>
                  <a:lnTo>
                    <a:pt x="8452054" y="0"/>
                  </a:lnTo>
                  <a:lnTo>
                    <a:pt x="8502755" y="0"/>
                  </a:lnTo>
                  <a:lnTo>
                    <a:pt x="8553455" y="0"/>
                  </a:lnTo>
                  <a:lnTo>
                    <a:pt x="8604155" y="0"/>
                  </a:lnTo>
                  <a:lnTo>
                    <a:pt x="8654855" y="0"/>
                  </a:lnTo>
                  <a:lnTo>
                    <a:pt x="8705556" y="0"/>
                  </a:lnTo>
                  <a:lnTo>
                    <a:pt x="8756256" y="0"/>
                  </a:lnTo>
                  <a:lnTo>
                    <a:pt x="8806956" y="0"/>
                  </a:lnTo>
                  <a:lnTo>
                    <a:pt x="8857656" y="0"/>
                  </a:lnTo>
                  <a:lnTo>
                    <a:pt x="8908357" y="0"/>
                  </a:lnTo>
                  <a:lnTo>
                    <a:pt x="8959057" y="0"/>
                  </a:lnTo>
                  <a:lnTo>
                    <a:pt x="9018291" y="2345"/>
                  </a:lnTo>
                  <a:lnTo>
                    <a:pt x="9075467" y="9204"/>
                  </a:lnTo>
                  <a:lnTo>
                    <a:pt x="9130188" y="20308"/>
                  </a:lnTo>
                  <a:lnTo>
                    <a:pt x="9182057" y="35391"/>
                  </a:lnTo>
                  <a:lnTo>
                    <a:pt x="9230677" y="54186"/>
                  </a:lnTo>
                  <a:lnTo>
                    <a:pt x="9275650" y="76426"/>
                  </a:lnTo>
                  <a:lnTo>
                    <a:pt x="9316579" y="101842"/>
                  </a:lnTo>
                  <a:lnTo>
                    <a:pt x="9353067" y="130169"/>
                  </a:lnTo>
                  <a:lnTo>
                    <a:pt x="9384716" y="161139"/>
                  </a:lnTo>
                  <a:lnTo>
                    <a:pt x="9411130" y="194484"/>
                  </a:lnTo>
                  <a:lnTo>
                    <a:pt x="9431910" y="229938"/>
                  </a:lnTo>
                  <a:lnTo>
                    <a:pt x="9446660" y="267234"/>
                  </a:lnTo>
                  <a:lnTo>
                    <a:pt x="10311321" y="1950918"/>
                  </a:lnTo>
                  <a:lnTo>
                    <a:pt x="9446660" y="3709066"/>
                  </a:lnTo>
                  <a:lnTo>
                    <a:pt x="9431910" y="3746362"/>
                  </a:lnTo>
                  <a:lnTo>
                    <a:pt x="9411130" y="3781816"/>
                  </a:lnTo>
                  <a:lnTo>
                    <a:pt x="9384716" y="3815162"/>
                  </a:lnTo>
                  <a:lnTo>
                    <a:pt x="9353067" y="3846132"/>
                  </a:lnTo>
                  <a:lnTo>
                    <a:pt x="9316579" y="3874458"/>
                  </a:lnTo>
                  <a:lnTo>
                    <a:pt x="9275650" y="3899875"/>
                  </a:lnTo>
                  <a:lnTo>
                    <a:pt x="9230677" y="3922114"/>
                  </a:lnTo>
                  <a:lnTo>
                    <a:pt x="9182057" y="3940909"/>
                  </a:lnTo>
                  <a:lnTo>
                    <a:pt x="9130188" y="3955992"/>
                  </a:lnTo>
                  <a:lnTo>
                    <a:pt x="9075467" y="3967097"/>
                  </a:lnTo>
                  <a:lnTo>
                    <a:pt x="9018291" y="3973955"/>
                  </a:lnTo>
                  <a:lnTo>
                    <a:pt x="8959057" y="3976301"/>
                  </a:lnTo>
                  <a:lnTo>
                    <a:pt x="458805" y="3976301"/>
                  </a:lnTo>
                  <a:lnTo>
                    <a:pt x="401328" y="3974049"/>
                  </a:lnTo>
                  <a:lnTo>
                    <a:pt x="346839" y="3967462"/>
                  </a:lnTo>
                  <a:lnTo>
                    <a:pt x="295540" y="3956789"/>
                  </a:lnTo>
                  <a:lnTo>
                    <a:pt x="247636" y="3942283"/>
                  </a:lnTo>
                  <a:lnTo>
                    <a:pt x="203330" y="3924194"/>
                  </a:lnTo>
                  <a:lnTo>
                    <a:pt x="162824" y="3902774"/>
                  </a:lnTo>
                  <a:lnTo>
                    <a:pt x="126322" y="3878273"/>
                  </a:lnTo>
                  <a:lnTo>
                    <a:pt x="94028" y="3850944"/>
                  </a:lnTo>
                  <a:lnTo>
                    <a:pt x="66144" y="3821036"/>
                  </a:lnTo>
                  <a:lnTo>
                    <a:pt x="42874" y="3788801"/>
                  </a:lnTo>
                  <a:lnTo>
                    <a:pt x="24421" y="3754491"/>
                  </a:lnTo>
                  <a:lnTo>
                    <a:pt x="10989" y="3718355"/>
                  </a:lnTo>
                  <a:lnTo>
                    <a:pt x="2781" y="3680647"/>
                  </a:lnTo>
                  <a:lnTo>
                    <a:pt x="0" y="3641615"/>
                  </a:lnTo>
                  <a:lnTo>
                    <a:pt x="0" y="317351"/>
                  </a:lnTo>
                  <a:lnTo>
                    <a:pt x="2075" y="275660"/>
                  </a:lnTo>
                  <a:lnTo>
                    <a:pt x="8382" y="236047"/>
                  </a:lnTo>
                  <a:lnTo>
                    <a:pt x="19036" y="198730"/>
                  </a:lnTo>
                  <a:lnTo>
                    <a:pt x="53863" y="131859"/>
                  </a:lnTo>
                  <a:lnTo>
                    <a:pt x="107500" y="76799"/>
                  </a:lnTo>
                  <a:lnTo>
                    <a:pt x="141668" y="54245"/>
                  </a:lnTo>
                  <a:lnTo>
                    <a:pt x="180891" y="35301"/>
                  </a:lnTo>
                  <a:lnTo>
                    <a:pt x="225290" y="20186"/>
                  </a:lnTo>
                  <a:lnTo>
                    <a:pt x="274981" y="9118"/>
                  </a:lnTo>
                  <a:lnTo>
                    <a:pt x="330082" y="2317"/>
                  </a:lnTo>
                  <a:lnTo>
                    <a:pt x="390712" y="1"/>
                  </a:lnTo>
                  <a:close/>
                </a:path>
              </a:pathLst>
            </a:custGeom>
            <a:ln w="381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48661" y="1514079"/>
              <a:ext cx="2580005" cy="437515"/>
            </a:xfrm>
            <a:custGeom>
              <a:avLst/>
              <a:gdLst/>
              <a:ahLst/>
              <a:cxnLst/>
              <a:rect l="l" t="t" r="r" b="b"/>
              <a:pathLst>
                <a:path w="2580004" h="437514">
                  <a:moveTo>
                    <a:pt x="2579485" y="0"/>
                  </a:moveTo>
                  <a:lnTo>
                    <a:pt x="0" y="0"/>
                  </a:lnTo>
                  <a:lnTo>
                    <a:pt x="0" y="437068"/>
                  </a:lnTo>
                  <a:lnTo>
                    <a:pt x="2579485" y="437068"/>
                  </a:lnTo>
                  <a:lnTo>
                    <a:pt x="2579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9" name="object 9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28433" y="1111528"/>
            <a:ext cx="91357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(TCCC)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7390" algn="ctr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4"/>
            <a:ext cx="7052309" cy="3023235"/>
            <a:chOff x="2109158" y="1928324"/>
            <a:chExt cx="7052309" cy="30232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2113" y="5126938"/>
            <a:ext cx="5922010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39023" y="2561982"/>
            <a:ext cx="4062729" cy="2957830"/>
            <a:chOff x="3839023" y="2561982"/>
            <a:chExt cx="4062729" cy="2957830"/>
          </a:xfrm>
        </p:grpSpPr>
        <p:sp>
          <p:nvSpPr>
            <p:cNvPr id="24" name="object 24"/>
            <p:cNvSpPr/>
            <p:nvPr/>
          </p:nvSpPr>
          <p:spPr>
            <a:xfrm>
              <a:off x="7680659" y="5169496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3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9709" y="2561982"/>
              <a:ext cx="1933028" cy="29577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25733" y="6546242"/>
            <a:ext cx="156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10" dirty="0">
                <a:latin typeface="Arial MT"/>
                <a:cs typeface="Arial MT"/>
              </a:rPr>
              <a:t>3</a:t>
            </a: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6166" y="1536472"/>
            <a:ext cx="10711815" cy="3672840"/>
          </a:xfrm>
          <a:custGeom>
            <a:avLst/>
            <a:gdLst/>
            <a:ahLst/>
            <a:cxnLst/>
            <a:rect l="l" t="t" r="r" b="b"/>
            <a:pathLst>
              <a:path w="10711815" h="3672840">
                <a:moveTo>
                  <a:pt x="117333" y="0"/>
                </a:moveTo>
                <a:lnTo>
                  <a:pt x="10594056" y="0"/>
                </a:lnTo>
                <a:lnTo>
                  <a:pt x="10639728" y="9220"/>
                </a:lnTo>
                <a:lnTo>
                  <a:pt x="10677024" y="34366"/>
                </a:lnTo>
                <a:lnTo>
                  <a:pt x="10702170" y="71661"/>
                </a:lnTo>
                <a:lnTo>
                  <a:pt x="10711390" y="117333"/>
                </a:lnTo>
                <a:lnTo>
                  <a:pt x="10711390" y="3555074"/>
                </a:lnTo>
                <a:lnTo>
                  <a:pt x="10702170" y="3600745"/>
                </a:lnTo>
                <a:lnTo>
                  <a:pt x="10677024" y="3638041"/>
                </a:lnTo>
                <a:lnTo>
                  <a:pt x="10639728" y="3663187"/>
                </a:lnTo>
                <a:lnTo>
                  <a:pt x="10594056" y="3672408"/>
                </a:lnTo>
                <a:lnTo>
                  <a:pt x="117333" y="3672408"/>
                </a:lnTo>
                <a:lnTo>
                  <a:pt x="71661" y="3663187"/>
                </a:lnTo>
                <a:lnTo>
                  <a:pt x="34366" y="3638041"/>
                </a:lnTo>
                <a:lnTo>
                  <a:pt x="9220" y="3600745"/>
                </a:lnTo>
                <a:lnTo>
                  <a:pt x="0" y="3555074"/>
                </a:lnTo>
                <a:lnTo>
                  <a:pt x="0" y="117333"/>
                </a:lnTo>
                <a:lnTo>
                  <a:pt x="9220" y="71661"/>
                </a:lnTo>
                <a:lnTo>
                  <a:pt x="34366" y="34366"/>
                </a:lnTo>
                <a:lnTo>
                  <a:pt x="71661" y="9220"/>
                </a:lnTo>
                <a:lnTo>
                  <a:pt x="117333" y="0"/>
                </a:lnTo>
                <a:close/>
              </a:path>
            </a:pathLst>
          </a:custGeom>
          <a:ln w="28574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92942" y="1675350"/>
            <a:ext cx="7827009" cy="47625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395"/>
              </a:spcBef>
            </a:pPr>
            <a:r>
              <a:rPr sz="1600" b="1" spc="-5" dirty="0">
                <a:latin typeface="Arial"/>
                <a:cs typeface="Arial"/>
              </a:rPr>
              <a:t>Given</a:t>
            </a:r>
            <a:r>
              <a:rPr sz="1600" b="1" dirty="0">
                <a:latin typeface="Arial"/>
                <a:cs typeface="Arial"/>
              </a:rPr>
              <a:t> a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combat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or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noncombat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scenario,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perform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antibiotic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administration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during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Tactical</a:t>
            </a:r>
            <a:r>
              <a:rPr sz="1600" b="1" spc="-5" dirty="0">
                <a:latin typeface="Arial"/>
                <a:cs typeface="Arial"/>
              </a:rPr>
              <a:t> Field </a:t>
            </a:r>
            <a:r>
              <a:rPr sz="1600" b="1" dirty="0">
                <a:latin typeface="Arial"/>
                <a:cs typeface="Arial"/>
              </a:rPr>
              <a:t>Care </a:t>
            </a:r>
            <a:r>
              <a:rPr sz="1600" b="1" spc="-5" dirty="0">
                <a:latin typeface="Arial"/>
                <a:cs typeface="Arial"/>
              </a:rPr>
              <a:t>in accordance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with CoTCCC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81639" y="2278322"/>
            <a:ext cx="10083165" cy="2400300"/>
            <a:chOff x="981639" y="2278322"/>
            <a:chExt cx="10083165" cy="2400300"/>
          </a:xfrm>
        </p:grpSpPr>
        <p:sp>
          <p:nvSpPr>
            <p:cNvPr id="8" name="object 8"/>
            <p:cNvSpPr/>
            <p:nvPr/>
          </p:nvSpPr>
          <p:spPr>
            <a:xfrm>
              <a:off x="995927" y="2292610"/>
              <a:ext cx="10054590" cy="0"/>
            </a:xfrm>
            <a:custGeom>
              <a:avLst/>
              <a:gdLst/>
              <a:ahLst/>
              <a:cxnLst/>
              <a:rect l="l" t="t" r="r" b="b"/>
              <a:pathLst>
                <a:path w="10054590">
                  <a:moveTo>
                    <a:pt x="0" y="0"/>
                  </a:moveTo>
                  <a:lnTo>
                    <a:pt x="10054308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855" y="2515658"/>
              <a:ext cx="183080" cy="1830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855" y="3268419"/>
              <a:ext cx="183080" cy="1830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8205" y="4501484"/>
              <a:ext cx="170380" cy="1703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855" y="4495134"/>
              <a:ext cx="183080" cy="1830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855" y="2849016"/>
              <a:ext cx="183080" cy="18308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74782" y="1668195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19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9172" y="6425970"/>
            <a:ext cx="141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5697515" y="6459345"/>
            <a:ext cx="219075" cy="219075"/>
            <a:chOff x="5697515" y="6459345"/>
            <a:chExt cx="219075" cy="21907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3865" y="6465695"/>
              <a:ext cx="205988" cy="2059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7515" y="6459345"/>
              <a:ext cx="218688" cy="21868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999722" y="6425970"/>
            <a:ext cx="169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09423" y="1028847"/>
            <a:ext cx="579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7813" y="640716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1999" y="6425970"/>
            <a:ext cx="265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13354" y="5432509"/>
            <a:ext cx="5987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05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 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28853" y="2340800"/>
            <a:ext cx="9937115" cy="271780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522605" lvl="1" indent="-485140">
              <a:lnSpc>
                <a:spcPct val="100000"/>
              </a:lnSpc>
              <a:spcBef>
                <a:spcPts val="980"/>
              </a:spcBef>
              <a:buFont typeface="Arial"/>
              <a:buAutoNum type="arabicPeriod"/>
              <a:tabLst>
                <a:tab pos="52324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evidence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considerations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early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Field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  <a:p>
            <a:pPr marL="522605" lvl="1" indent="-485140">
              <a:lnSpc>
                <a:spcPts val="1860"/>
              </a:lnSpc>
              <a:spcBef>
                <a:spcPts val="880"/>
              </a:spcBef>
              <a:buFont typeface="Arial"/>
              <a:buAutoNum type="arabicPeriod"/>
              <a:tabLst>
                <a:tab pos="52324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contraindications,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methods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Field</a:t>
            </a:r>
            <a:endParaRPr sz="1600">
              <a:latin typeface="Arial MT"/>
              <a:cs typeface="Arial MT"/>
            </a:endParaRPr>
          </a:p>
          <a:p>
            <a:pPr marL="522605" lvl="1" indent="-485140">
              <a:lnSpc>
                <a:spcPts val="1860"/>
              </a:lnSpc>
              <a:buFont typeface="Arial"/>
              <a:buAutoNum type="arabicPeriod"/>
              <a:tabLst>
                <a:tab pos="523240" algn="l"/>
              </a:tabLst>
            </a:pPr>
            <a:r>
              <a:rPr sz="1600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  <a:p>
            <a:pPr marL="522605">
              <a:lnSpc>
                <a:spcPts val="1860"/>
              </a:lnSpc>
              <a:spcBef>
                <a:spcPts val="880"/>
              </a:spcBef>
            </a:pPr>
            <a:r>
              <a:rPr sz="1600" dirty="0">
                <a:latin typeface="Arial MT"/>
                <a:cs typeface="Arial MT"/>
              </a:rPr>
              <a:t>Describe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indications,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contraindications,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dosage,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route,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methods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moxifloxacin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endParaRPr sz="1600">
              <a:latin typeface="Arial MT"/>
              <a:cs typeface="Arial MT"/>
            </a:endParaRPr>
          </a:p>
          <a:p>
            <a:pPr marL="522605" lvl="1" indent="-485140">
              <a:lnSpc>
                <a:spcPts val="1860"/>
              </a:lnSpc>
              <a:buFont typeface="Arial"/>
              <a:buAutoNum type="arabicPeriod" startAt="4"/>
              <a:tabLst>
                <a:tab pos="523240" algn="l"/>
              </a:tabLst>
            </a:pPr>
            <a:r>
              <a:rPr sz="1600" spc="-25" dirty="0">
                <a:latin typeface="Arial MT"/>
                <a:cs typeface="Arial MT"/>
              </a:rPr>
              <a:t>Tactical </a:t>
            </a:r>
            <a:r>
              <a:rPr sz="1600" spc="-5" dirty="0">
                <a:latin typeface="Arial MT"/>
                <a:cs typeface="Arial MT"/>
              </a:rPr>
              <a:t>Field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  <a:p>
            <a:pPr marL="522605">
              <a:lnSpc>
                <a:spcPts val="1860"/>
              </a:lnSpc>
              <a:spcBef>
                <a:spcPts val="880"/>
              </a:spcBef>
            </a:pPr>
            <a:r>
              <a:rPr sz="1600" dirty="0">
                <a:latin typeface="Arial MT"/>
                <a:cs typeface="Arial MT"/>
              </a:rPr>
              <a:t>Describe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indications,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contraindications,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dosage,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route,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methods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ertapenem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endParaRPr sz="1600">
              <a:latin typeface="Arial MT"/>
              <a:cs typeface="Arial MT"/>
            </a:endParaRPr>
          </a:p>
          <a:p>
            <a:pPr marL="522605" lvl="1" indent="-485140">
              <a:lnSpc>
                <a:spcPts val="1860"/>
              </a:lnSpc>
              <a:buFont typeface="Arial"/>
              <a:buAutoNum type="arabicPeriod" startAt="5"/>
              <a:tabLst>
                <a:tab pos="523240" algn="l"/>
              </a:tabLst>
            </a:pPr>
            <a:r>
              <a:rPr sz="1600" spc="-25" dirty="0">
                <a:latin typeface="Arial MT"/>
                <a:cs typeface="Arial MT"/>
              </a:rPr>
              <a:t>Tactical </a:t>
            </a:r>
            <a:r>
              <a:rPr sz="1600" spc="-5" dirty="0">
                <a:latin typeface="Arial MT"/>
                <a:cs typeface="Arial MT"/>
              </a:rPr>
              <a:t>Field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  <a:p>
            <a:pPr marL="522605" marR="1454150">
              <a:lnSpc>
                <a:spcPts val="1800"/>
              </a:lnSpc>
              <a:spcBef>
                <a:spcPts val="1040"/>
              </a:spcBef>
            </a:pP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preparation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CoTCCC-recommended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antibiotics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-5" dirty="0">
                <a:latin typeface="Arial MT"/>
                <a:cs typeface="Arial MT"/>
              </a:rPr>
              <a:t> Field</a:t>
            </a:r>
            <a:r>
              <a:rPr sz="1600" dirty="0">
                <a:latin typeface="Arial MT"/>
                <a:cs typeface="Arial MT"/>
              </a:rPr>
              <a:t> Care.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1856" y="3874302"/>
            <a:ext cx="183080" cy="183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77294" y="284892"/>
            <a:ext cx="44373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16: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Antibiotic</a:t>
            </a:r>
            <a:r>
              <a:rPr sz="2000" b="1" spc="-8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Administration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415" y="823991"/>
            <a:ext cx="3166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6191468" y="3181510"/>
            <a:ext cx="389890" cy="452120"/>
          </a:xfrm>
          <a:custGeom>
            <a:avLst/>
            <a:gdLst/>
            <a:ahLst/>
            <a:cxnLst/>
            <a:rect l="l" t="t" r="r" b="b"/>
            <a:pathLst>
              <a:path w="389890" h="452120">
                <a:moveTo>
                  <a:pt x="0" y="0"/>
                </a:moveTo>
                <a:lnTo>
                  <a:pt x="0" y="451614"/>
                </a:lnTo>
                <a:lnTo>
                  <a:pt x="389322" y="2258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15031" y="297760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796516" y="2077344"/>
            <a:ext cx="3931285" cy="4191000"/>
            <a:chOff x="796516" y="2077344"/>
            <a:chExt cx="3931285" cy="4191000"/>
          </a:xfrm>
        </p:grpSpPr>
        <p:sp>
          <p:nvSpPr>
            <p:cNvPr id="10" name="object 10"/>
            <p:cNvSpPr/>
            <p:nvPr/>
          </p:nvSpPr>
          <p:spPr>
            <a:xfrm>
              <a:off x="796516" y="2936300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8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7"/>
                  </a:lnTo>
                  <a:lnTo>
                    <a:pt x="5240" y="310653"/>
                  </a:lnTo>
                  <a:lnTo>
                    <a:pt x="0" y="355030"/>
                  </a:lnTo>
                  <a:lnTo>
                    <a:pt x="0" y="399658"/>
                  </a:lnTo>
                  <a:lnTo>
                    <a:pt x="5240" y="444035"/>
                  </a:lnTo>
                  <a:lnTo>
                    <a:pt x="15722" y="487661"/>
                  </a:lnTo>
                  <a:lnTo>
                    <a:pt x="31445" y="530034"/>
                  </a:lnTo>
                  <a:lnTo>
                    <a:pt x="52408" y="570654"/>
                  </a:lnTo>
                  <a:lnTo>
                    <a:pt x="78613" y="609020"/>
                  </a:lnTo>
                  <a:lnTo>
                    <a:pt x="110058" y="644630"/>
                  </a:lnTo>
                  <a:lnTo>
                    <a:pt x="145668" y="676076"/>
                  </a:lnTo>
                  <a:lnTo>
                    <a:pt x="184034" y="702280"/>
                  </a:lnTo>
                  <a:lnTo>
                    <a:pt x="224654" y="723244"/>
                  </a:lnTo>
                  <a:lnTo>
                    <a:pt x="267028" y="738966"/>
                  </a:lnTo>
                  <a:lnTo>
                    <a:pt x="310653" y="749448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8"/>
                  </a:lnTo>
                  <a:lnTo>
                    <a:pt x="487661" y="738966"/>
                  </a:lnTo>
                  <a:lnTo>
                    <a:pt x="530035" y="723244"/>
                  </a:lnTo>
                  <a:lnTo>
                    <a:pt x="570655" y="702280"/>
                  </a:lnTo>
                  <a:lnTo>
                    <a:pt x="609021" y="676076"/>
                  </a:lnTo>
                  <a:lnTo>
                    <a:pt x="644631" y="644630"/>
                  </a:lnTo>
                  <a:lnTo>
                    <a:pt x="676076" y="609020"/>
                  </a:lnTo>
                  <a:lnTo>
                    <a:pt x="702281" y="570654"/>
                  </a:lnTo>
                  <a:lnTo>
                    <a:pt x="723245" y="530034"/>
                  </a:lnTo>
                  <a:lnTo>
                    <a:pt x="738967" y="487661"/>
                  </a:lnTo>
                  <a:lnTo>
                    <a:pt x="749449" y="444035"/>
                  </a:lnTo>
                  <a:lnTo>
                    <a:pt x="754690" y="399658"/>
                  </a:lnTo>
                  <a:lnTo>
                    <a:pt x="754690" y="355030"/>
                  </a:lnTo>
                  <a:lnTo>
                    <a:pt x="749449" y="310653"/>
                  </a:lnTo>
                  <a:lnTo>
                    <a:pt x="738967" y="267027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8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6516" y="3795254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9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8"/>
                  </a:lnTo>
                  <a:lnTo>
                    <a:pt x="5240" y="310654"/>
                  </a:lnTo>
                  <a:lnTo>
                    <a:pt x="0" y="355031"/>
                  </a:lnTo>
                  <a:lnTo>
                    <a:pt x="0" y="399659"/>
                  </a:lnTo>
                  <a:lnTo>
                    <a:pt x="5240" y="444036"/>
                  </a:lnTo>
                  <a:lnTo>
                    <a:pt x="15722" y="487662"/>
                  </a:lnTo>
                  <a:lnTo>
                    <a:pt x="31445" y="530035"/>
                  </a:lnTo>
                  <a:lnTo>
                    <a:pt x="52408" y="570656"/>
                  </a:lnTo>
                  <a:lnTo>
                    <a:pt x="78613" y="609021"/>
                  </a:lnTo>
                  <a:lnTo>
                    <a:pt x="110058" y="644632"/>
                  </a:lnTo>
                  <a:lnTo>
                    <a:pt x="145668" y="676077"/>
                  </a:lnTo>
                  <a:lnTo>
                    <a:pt x="184034" y="702281"/>
                  </a:lnTo>
                  <a:lnTo>
                    <a:pt x="224654" y="723244"/>
                  </a:lnTo>
                  <a:lnTo>
                    <a:pt x="267028" y="738967"/>
                  </a:lnTo>
                  <a:lnTo>
                    <a:pt x="310653" y="749449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9"/>
                  </a:lnTo>
                  <a:lnTo>
                    <a:pt x="487661" y="738967"/>
                  </a:lnTo>
                  <a:lnTo>
                    <a:pt x="530035" y="723244"/>
                  </a:lnTo>
                  <a:lnTo>
                    <a:pt x="570655" y="702281"/>
                  </a:lnTo>
                  <a:lnTo>
                    <a:pt x="609021" y="676077"/>
                  </a:lnTo>
                  <a:lnTo>
                    <a:pt x="644631" y="644632"/>
                  </a:lnTo>
                  <a:lnTo>
                    <a:pt x="676076" y="609021"/>
                  </a:lnTo>
                  <a:lnTo>
                    <a:pt x="702281" y="570656"/>
                  </a:lnTo>
                  <a:lnTo>
                    <a:pt x="723245" y="530035"/>
                  </a:lnTo>
                  <a:lnTo>
                    <a:pt x="738967" y="487662"/>
                  </a:lnTo>
                  <a:lnTo>
                    <a:pt x="749449" y="444036"/>
                  </a:lnTo>
                  <a:lnTo>
                    <a:pt x="754690" y="399659"/>
                  </a:lnTo>
                  <a:lnTo>
                    <a:pt x="754690" y="355031"/>
                  </a:lnTo>
                  <a:lnTo>
                    <a:pt x="749449" y="310654"/>
                  </a:lnTo>
                  <a:lnTo>
                    <a:pt x="738967" y="267028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9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6516" y="4654210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8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8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7"/>
                  </a:lnTo>
                  <a:lnTo>
                    <a:pt x="5240" y="310653"/>
                  </a:lnTo>
                  <a:lnTo>
                    <a:pt x="0" y="355030"/>
                  </a:lnTo>
                  <a:lnTo>
                    <a:pt x="0" y="399658"/>
                  </a:lnTo>
                  <a:lnTo>
                    <a:pt x="5240" y="444035"/>
                  </a:lnTo>
                  <a:lnTo>
                    <a:pt x="15722" y="487661"/>
                  </a:lnTo>
                  <a:lnTo>
                    <a:pt x="31445" y="530034"/>
                  </a:lnTo>
                  <a:lnTo>
                    <a:pt x="52408" y="570654"/>
                  </a:lnTo>
                  <a:lnTo>
                    <a:pt x="78613" y="609020"/>
                  </a:lnTo>
                  <a:lnTo>
                    <a:pt x="110058" y="644630"/>
                  </a:lnTo>
                  <a:lnTo>
                    <a:pt x="145668" y="676076"/>
                  </a:lnTo>
                  <a:lnTo>
                    <a:pt x="184034" y="702280"/>
                  </a:lnTo>
                  <a:lnTo>
                    <a:pt x="224654" y="723244"/>
                  </a:lnTo>
                  <a:lnTo>
                    <a:pt x="267028" y="738966"/>
                  </a:lnTo>
                  <a:lnTo>
                    <a:pt x="310653" y="749448"/>
                  </a:lnTo>
                  <a:lnTo>
                    <a:pt x="355031" y="754689"/>
                  </a:lnTo>
                  <a:lnTo>
                    <a:pt x="399658" y="754689"/>
                  </a:lnTo>
                  <a:lnTo>
                    <a:pt x="444036" y="749448"/>
                  </a:lnTo>
                  <a:lnTo>
                    <a:pt x="487661" y="738966"/>
                  </a:lnTo>
                  <a:lnTo>
                    <a:pt x="530035" y="723244"/>
                  </a:lnTo>
                  <a:lnTo>
                    <a:pt x="570655" y="702280"/>
                  </a:lnTo>
                  <a:lnTo>
                    <a:pt x="609021" y="676076"/>
                  </a:lnTo>
                  <a:lnTo>
                    <a:pt x="644631" y="644630"/>
                  </a:lnTo>
                  <a:lnTo>
                    <a:pt x="676076" y="609020"/>
                  </a:lnTo>
                  <a:lnTo>
                    <a:pt x="702281" y="570654"/>
                  </a:lnTo>
                  <a:lnTo>
                    <a:pt x="723245" y="530034"/>
                  </a:lnTo>
                  <a:lnTo>
                    <a:pt x="738967" y="487661"/>
                  </a:lnTo>
                  <a:lnTo>
                    <a:pt x="749449" y="444035"/>
                  </a:lnTo>
                  <a:lnTo>
                    <a:pt x="754690" y="399658"/>
                  </a:lnTo>
                  <a:lnTo>
                    <a:pt x="754690" y="355030"/>
                  </a:lnTo>
                  <a:lnTo>
                    <a:pt x="749449" y="310653"/>
                  </a:lnTo>
                  <a:lnTo>
                    <a:pt x="738967" y="267027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8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8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F26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0547" y="5513165"/>
              <a:ext cx="755015" cy="755015"/>
            </a:xfrm>
            <a:custGeom>
              <a:avLst/>
              <a:gdLst/>
              <a:ahLst/>
              <a:cxnLst/>
              <a:rect l="l" t="t" r="r" b="b"/>
              <a:pathLst>
                <a:path w="755015" h="755014">
                  <a:moveTo>
                    <a:pt x="399658" y="0"/>
                  </a:moveTo>
                  <a:lnTo>
                    <a:pt x="355031" y="0"/>
                  </a:lnTo>
                  <a:lnTo>
                    <a:pt x="310653" y="5240"/>
                  </a:lnTo>
                  <a:lnTo>
                    <a:pt x="267028" y="15722"/>
                  </a:lnTo>
                  <a:lnTo>
                    <a:pt x="224654" y="31445"/>
                  </a:lnTo>
                  <a:lnTo>
                    <a:pt x="184034" y="52409"/>
                  </a:lnTo>
                  <a:lnTo>
                    <a:pt x="145668" y="78613"/>
                  </a:lnTo>
                  <a:lnTo>
                    <a:pt x="110058" y="110058"/>
                  </a:lnTo>
                  <a:lnTo>
                    <a:pt x="78613" y="145669"/>
                  </a:lnTo>
                  <a:lnTo>
                    <a:pt x="52408" y="184034"/>
                  </a:lnTo>
                  <a:lnTo>
                    <a:pt x="31445" y="224654"/>
                  </a:lnTo>
                  <a:lnTo>
                    <a:pt x="15722" y="267028"/>
                  </a:lnTo>
                  <a:lnTo>
                    <a:pt x="5240" y="310654"/>
                  </a:lnTo>
                  <a:lnTo>
                    <a:pt x="0" y="355031"/>
                  </a:lnTo>
                  <a:lnTo>
                    <a:pt x="0" y="399659"/>
                  </a:lnTo>
                  <a:lnTo>
                    <a:pt x="5240" y="444036"/>
                  </a:lnTo>
                  <a:lnTo>
                    <a:pt x="15722" y="487662"/>
                  </a:lnTo>
                  <a:lnTo>
                    <a:pt x="31445" y="530035"/>
                  </a:lnTo>
                  <a:lnTo>
                    <a:pt x="52408" y="570655"/>
                  </a:lnTo>
                  <a:lnTo>
                    <a:pt x="78613" y="609021"/>
                  </a:lnTo>
                  <a:lnTo>
                    <a:pt x="110058" y="644631"/>
                  </a:lnTo>
                  <a:lnTo>
                    <a:pt x="145668" y="676076"/>
                  </a:lnTo>
                  <a:lnTo>
                    <a:pt x="184034" y="702281"/>
                  </a:lnTo>
                  <a:lnTo>
                    <a:pt x="224654" y="723244"/>
                  </a:lnTo>
                  <a:lnTo>
                    <a:pt x="267028" y="738967"/>
                  </a:lnTo>
                  <a:lnTo>
                    <a:pt x="310653" y="749449"/>
                  </a:lnTo>
                  <a:lnTo>
                    <a:pt x="355031" y="754690"/>
                  </a:lnTo>
                  <a:lnTo>
                    <a:pt x="399658" y="754690"/>
                  </a:lnTo>
                  <a:lnTo>
                    <a:pt x="444036" y="749449"/>
                  </a:lnTo>
                  <a:lnTo>
                    <a:pt x="487661" y="738967"/>
                  </a:lnTo>
                  <a:lnTo>
                    <a:pt x="530035" y="723244"/>
                  </a:lnTo>
                  <a:lnTo>
                    <a:pt x="570655" y="702281"/>
                  </a:lnTo>
                  <a:lnTo>
                    <a:pt x="609021" y="676076"/>
                  </a:lnTo>
                  <a:lnTo>
                    <a:pt x="644631" y="644631"/>
                  </a:lnTo>
                  <a:lnTo>
                    <a:pt x="676076" y="609021"/>
                  </a:lnTo>
                  <a:lnTo>
                    <a:pt x="702281" y="570655"/>
                  </a:lnTo>
                  <a:lnTo>
                    <a:pt x="723245" y="530035"/>
                  </a:lnTo>
                  <a:lnTo>
                    <a:pt x="738967" y="487662"/>
                  </a:lnTo>
                  <a:lnTo>
                    <a:pt x="749449" y="444036"/>
                  </a:lnTo>
                  <a:lnTo>
                    <a:pt x="754690" y="399659"/>
                  </a:lnTo>
                  <a:lnTo>
                    <a:pt x="754690" y="355031"/>
                  </a:lnTo>
                  <a:lnTo>
                    <a:pt x="749449" y="310654"/>
                  </a:lnTo>
                  <a:lnTo>
                    <a:pt x="738967" y="267028"/>
                  </a:lnTo>
                  <a:lnTo>
                    <a:pt x="723245" y="224654"/>
                  </a:lnTo>
                  <a:lnTo>
                    <a:pt x="702281" y="184034"/>
                  </a:lnTo>
                  <a:lnTo>
                    <a:pt x="676076" y="145669"/>
                  </a:lnTo>
                  <a:lnTo>
                    <a:pt x="644631" y="110058"/>
                  </a:lnTo>
                  <a:lnTo>
                    <a:pt x="609021" y="78613"/>
                  </a:lnTo>
                  <a:lnTo>
                    <a:pt x="570655" y="52409"/>
                  </a:lnTo>
                  <a:lnTo>
                    <a:pt x="530035" y="31445"/>
                  </a:lnTo>
                  <a:lnTo>
                    <a:pt x="487661" y="15722"/>
                  </a:lnTo>
                  <a:lnTo>
                    <a:pt x="444036" y="5240"/>
                  </a:lnTo>
                  <a:lnTo>
                    <a:pt x="399658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6505" y="2077351"/>
              <a:ext cx="3931285" cy="937894"/>
            </a:xfrm>
            <a:custGeom>
              <a:avLst/>
              <a:gdLst/>
              <a:ahLst/>
              <a:cxnLst/>
              <a:rect l="l" t="t" r="r" b="b"/>
              <a:pathLst>
                <a:path w="3931285" h="937894">
                  <a:moveTo>
                    <a:pt x="754697" y="355028"/>
                  </a:moveTo>
                  <a:lnTo>
                    <a:pt x="749452" y="310654"/>
                  </a:lnTo>
                  <a:lnTo>
                    <a:pt x="738974" y="267030"/>
                  </a:lnTo>
                  <a:lnTo>
                    <a:pt x="723252" y="224650"/>
                  </a:lnTo>
                  <a:lnTo>
                    <a:pt x="702284" y="184035"/>
                  </a:lnTo>
                  <a:lnTo>
                    <a:pt x="676084" y="145669"/>
                  </a:lnTo>
                  <a:lnTo>
                    <a:pt x="644639" y="110058"/>
                  </a:lnTo>
                  <a:lnTo>
                    <a:pt x="609028" y="78613"/>
                  </a:lnTo>
                  <a:lnTo>
                    <a:pt x="570661" y="52412"/>
                  </a:lnTo>
                  <a:lnTo>
                    <a:pt x="530034" y="31445"/>
                  </a:lnTo>
                  <a:lnTo>
                    <a:pt x="487667" y="15722"/>
                  </a:lnTo>
                  <a:lnTo>
                    <a:pt x="444042" y="5245"/>
                  </a:lnTo>
                  <a:lnTo>
                    <a:pt x="399669" y="0"/>
                  </a:lnTo>
                  <a:lnTo>
                    <a:pt x="355041" y="0"/>
                  </a:lnTo>
                  <a:lnTo>
                    <a:pt x="310654" y="5245"/>
                  </a:lnTo>
                  <a:lnTo>
                    <a:pt x="267030" y="15722"/>
                  </a:lnTo>
                  <a:lnTo>
                    <a:pt x="224663" y="31445"/>
                  </a:lnTo>
                  <a:lnTo>
                    <a:pt x="184035" y="52412"/>
                  </a:lnTo>
                  <a:lnTo>
                    <a:pt x="145669" y="78613"/>
                  </a:lnTo>
                  <a:lnTo>
                    <a:pt x="110058" y="110058"/>
                  </a:lnTo>
                  <a:lnTo>
                    <a:pt x="78613" y="145669"/>
                  </a:lnTo>
                  <a:lnTo>
                    <a:pt x="52412" y="184035"/>
                  </a:lnTo>
                  <a:lnTo>
                    <a:pt x="31445" y="224650"/>
                  </a:lnTo>
                  <a:lnTo>
                    <a:pt x="15722" y="267030"/>
                  </a:lnTo>
                  <a:lnTo>
                    <a:pt x="5245" y="310654"/>
                  </a:lnTo>
                  <a:lnTo>
                    <a:pt x="0" y="355028"/>
                  </a:lnTo>
                  <a:lnTo>
                    <a:pt x="0" y="399656"/>
                  </a:lnTo>
                  <a:lnTo>
                    <a:pt x="5245" y="444030"/>
                  </a:lnTo>
                  <a:lnTo>
                    <a:pt x="15722" y="487667"/>
                  </a:lnTo>
                  <a:lnTo>
                    <a:pt x="31445" y="530034"/>
                  </a:lnTo>
                  <a:lnTo>
                    <a:pt x="52412" y="570649"/>
                  </a:lnTo>
                  <a:lnTo>
                    <a:pt x="78613" y="609015"/>
                  </a:lnTo>
                  <a:lnTo>
                    <a:pt x="110058" y="644626"/>
                  </a:lnTo>
                  <a:lnTo>
                    <a:pt x="145669" y="676071"/>
                  </a:lnTo>
                  <a:lnTo>
                    <a:pt x="184035" y="702284"/>
                  </a:lnTo>
                  <a:lnTo>
                    <a:pt x="224663" y="723239"/>
                  </a:lnTo>
                  <a:lnTo>
                    <a:pt x="267030" y="738962"/>
                  </a:lnTo>
                  <a:lnTo>
                    <a:pt x="310654" y="749452"/>
                  </a:lnTo>
                  <a:lnTo>
                    <a:pt x="355041" y="754684"/>
                  </a:lnTo>
                  <a:lnTo>
                    <a:pt x="399669" y="754684"/>
                  </a:lnTo>
                  <a:lnTo>
                    <a:pt x="444042" y="749452"/>
                  </a:lnTo>
                  <a:lnTo>
                    <a:pt x="487667" y="738962"/>
                  </a:lnTo>
                  <a:lnTo>
                    <a:pt x="530034" y="723239"/>
                  </a:lnTo>
                  <a:lnTo>
                    <a:pt x="570661" y="702284"/>
                  </a:lnTo>
                  <a:lnTo>
                    <a:pt x="609028" y="676071"/>
                  </a:lnTo>
                  <a:lnTo>
                    <a:pt x="644639" y="644626"/>
                  </a:lnTo>
                  <a:lnTo>
                    <a:pt x="676084" y="609015"/>
                  </a:lnTo>
                  <a:lnTo>
                    <a:pt x="702284" y="570649"/>
                  </a:lnTo>
                  <a:lnTo>
                    <a:pt x="723252" y="530034"/>
                  </a:lnTo>
                  <a:lnTo>
                    <a:pt x="738974" y="487667"/>
                  </a:lnTo>
                  <a:lnTo>
                    <a:pt x="749452" y="444030"/>
                  </a:lnTo>
                  <a:lnTo>
                    <a:pt x="754697" y="399656"/>
                  </a:lnTo>
                  <a:lnTo>
                    <a:pt x="754697" y="355028"/>
                  </a:lnTo>
                  <a:close/>
                </a:path>
                <a:path w="3931285" h="937894">
                  <a:moveTo>
                    <a:pt x="3931043" y="764222"/>
                  </a:moveTo>
                  <a:lnTo>
                    <a:pt x="3924858" y="718210"/>
                  </a:lnTo>
                  <a:lnTo>
                    <a:pt x="3907421" y="676871"/>
                  </a:lnTo>
                  <a:lnTo>
                    <a:pt x="3880358" y="641845"/>
                  </a:lnTo>
                  <a:lnTo>
                    <a:pt x="3845331" y="614781"/>
                  </a:lnTo>
                  <a:lnTo>
                    <a:pt x="3803980" y="597344"/>
                  </a:lnTo>
                  <a:lnTo>
                    <a:pt x="3757980" y="591159"/>
                  </a:lnTo>
                  <a:lnTo>
                    <a:pt x="2834322" y="591159"/>
                  </a:lnTo>
                  <a:lnTo>
                    <a:pt x="2788323" y="597344"/>
                  </a:lnTo>
                  <a:lnTo>
                    <a:pt x="2746972" y="614781"/>
                  </a:lnTo>
                  <a:lnTo>
                    <a:pt x="2711945" y="641845"/>
                  </a:lnTo>
                  <a:lnTo>
                    <a:pt x="2684881" y="676871"/>
                  </a:lnTo>
                  <a:lnTo>
                    <a:pt x="2667444" y="718210"/>
                  </a:lnTo>
                  <a:lnTo>
                    <a:pt x="2661259" y="764222"/>
                  </a:lnTo>
                  <a:lnTo>
                    <a:pt x="2667444" y="810234"/>
                  </a:lnTo>
                  <a:lnTo>
                    <a:pt x="2684881" y="851573"/>
                  </a:lnTo>
                  <a:lnTo>
                    <a:pt x="2711945" y="886599"/>
                  </a:lnTo>
                  <a:lnTo>
                    <a:pt x="2746972" y="913663"/>
                  </a:lnTo>
                  <a:lnTo>
                    <a:pt x="2788323" y="931113"/>
                  </a:lnTo>
                  <a:lnTo>
                    <a:pt x="2834322" y="937285"/>
                  </a:lnTo>
                  <a:lnTo>
                    <a:pt x="3757980" y="937285"/>
                  </a:lnTo>
                  <a:lnTo>
                    <a:pt x="3803980" y="931113"/>
                  </a:lnTo>
                  <a:lnTo>
                    <a:pt x="3845331" y="913663"/>
                  </a:lnTo>
                  <a:lnTo>
                    <a:pt x="3880358" y="886599"/>
                  </a:lnTo>
                  <a:lnTo>
                    <a:pt x="3907421" y="851573"/>
                  </a:lnTo>
                  <a:lnTo>
                    <a:pt x="3924858" y="810234"/>
                  </a:lnTo>
                  <a:lnTo>
                    <a:pt x="3931043" y="764222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882107" y="3032587"/>
            <a:ext cx="4210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07316" y="3107128"/>
            <a:ext cx="1972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15031" y="3863306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6"/>
                </a:lnTo>
                <a:lnTo>
                  <a:pt x="78612" y="609021"/>
                </a:lnTo>
                <a:lnTo>
                  <a:pt x="110057" y="644632"/>
                </a:lnTo>
                <a:lnTo>
                  <a:pt x="145668" y="676077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7"/>
                </a:lnTo>
                <a:lnTo>
                  <a:pt x="644631" y="644632"/>
                </a:lnTo>
                <a:lnTo>
                  <a:pt x="676076" y="609021"/>
                </a:lnTo>
                <a:lnTo>
                  <a:pt x="702281" y="570656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15031" y="474901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25675" y="3642186"/>
            <a:ext cx="533400" cy="179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" marR="5080" indent="-71120">
              <a:lnSpc>
                <a:spcPct val="1453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  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07316" y="4845885"/>
            <a:ext cx="1651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15031" y="2110472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0"/>
                </a:lnTo>
                <a:lnTo>
                  <a:pt x="145668" y="676076"/>
                </a:lnTo>
                <a:lnTo>
                  <a:pt x="184033" y="702280"/>
                </a:lnTo>
                <a:lnTo>
                  <a:pt x="224654" y="723244"/>
                </a:lnTo>
                <a:lnTo>
                  <a:pt x="267027" y="738966"/>
                </a:lnTo>
                <a:lnTo>
                  <a:pt x="310653" y="749448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0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96245" y="2165456"/>
            <a:ext cx="392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07316" y="2277212"/>
            <a:ext cx="731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12427" y="1508645"/>
            <a:ext cx="4067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AFTER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2141" y="1550218"/>
            <a:ext cx="4467860" cy="4696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  <a:p>
            <a:pPr marL="31750">
              <a:lnSpc>
                <a:spcPct val="100000"/>
              </a:lnSpc>
              <a:spcBef>
                <a:spcPts val="1050"/>
              </a:spcBef>
              <a:tabLst>
                <a:tab pos="814705" algn="l"/>
              </a:tabLst>
            </a:pPr>
            <a:r>
              <a:rPr sz="6000" baseline="-13888" dirty="0">
                <a:solidFill>
                  <a:srgbClr val="FFFFFF"/>
                </a:solidFill>
                <a:latin typeface="Arial Black"/>
                <a:cs typeface="Arial Black"/>
              </a:rPr>
              <a:t>M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  <a:p>
            <a:pPr marL="2691130">
              <a:lnSpc>
                <a:spcPts val="1814"/>
              </a:lnSpc>
              <a:spcBef>
                <a:spcPts val="430"/>
              </a:spcBef>
            </a:pPr>
            <a:r>
              <a:rPr sz="1600" b="1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1600" b="1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  <a:p>
            <a:pPr marL="73660">
              <a:lnSpc>
                <a:spcPts val="4695"/>
              </a:lnSpc>
              <a:tabLst>
                <a:tab pos="865505" algn="l"/>
              </a:tabLst>
            </a:pPr>
            <a:r>
              <a:rPr sz="6000" baseline="-11111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AIRWAY</a:t>
            </a:r>
            <a:endParaRPr sz="2400">
              <a:latin typeface="Arial"/>
              <a:cs typeface="Arial"/>
            </a:endParaRPr>
          </a:p>
          <a:p>
            <a:pPr marL="73660">
              <a:lnSpc>
                <a:spcPct val="100000"/>
              </a:lnSpc>
              <a:spcBef>
                <a:spcPts val="1800"/>
              </a:spcBef>
              <a:tabLst>
                <a:tab pos="814705" algn="l"/>
              </a:tabLst>
            </a:pPr>
            <a:r>
              <a:rPr sz="6000" baseline="-13194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>
              <a:latin typeface="Arial"/>
              <a:cs typeface="Arial"/>
            </a:endParaRPr>
          </a:p>
          <a:p>
            <a:pPr marL="73660">
              <a:lnSpc>
                <a:spcPct val="100000"/>
              </a:lnSpc>
              <a:spcBef>
                <a:spcPts val="2145"/>
              </a:spcBef>
              <a:tabLst>
                <a:tab pos="822960" algn="l"/>
              </a:tabLst>
            </a:pPr>
            <a:r>
              <a:rPr sz="6000" baseline="-11111" dirty="0">
                <a:solidFill>
                  <a:srgbClr val="FFFFFF"/>
                </a:solidFill>
                <a:latin typeface="Arial Black"/>
                <a:cs typeface="Arial Black"/>
              </a:rPr>
              <a:t>C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  <a:p>
            <a:pPr marL="865505" marR="1183640" indent="-792480">
              <a:lnSpc>
                <a:spcPct val="87500"/>
              </a:lnSpc>
              <a:spcBef>
                <a:spcPts val="1085"/>
              </a:spcBef>
              <a:tabLst>
                <a:tab pos="865505" algn="l"/>
              </a:tabLst>
            </a:pPr>
            <a:r>
              <a:rPr sz="6000" baseline="-31250" dirty="0">
                <a:solidFill>
                  <a:srgbClr val="FFFFFF"/>
                </a:solidFill>
                <a:latin typeface="Arial Black"/>
                <a:cs typeface="Arial Black"/>
              </a:rPr>
              <a:t>H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23585" y="1652907"/>
            <a:ext cx="0" cy="4770755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0"/>
                </a:moveTo>
                <a:lnTo>
                  <a:pt x="0" y="4770285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8858" y="1499388"/>
            <a:ext cx="5445760" cy="4975860"/>
          </a:xfrm>
          <a:custGeom>
            <a:avLst/>
            <a:gdLst/>
            <a:ahLst/>
            <a:cxnLst/>
            <a:rect l="l" t="t" r="r" b="b"/>
            <a:pathLst>
              <a:path w="5445760" h="4975860">
                <a:moveTo>
                  <a:pt x="5445627" y="0"/>
                </a:moveTo>
                <a:lnTo>
                  <a:pt x="0" y="0"/>
                </a:lnTo>
                <a:lnTo>
                  <a:pt x="0" y="4975279"/>
                </a:lnTo>
                <a:lnTo>
                  <a:pt x="5445627" y="4975279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707316" y="3982923"/>
            <a:ext cx="141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WOUNDS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351832" y="3794600"/>
            <a:ext cx="5445760" cy="1909445"/>
          </a:xfrm>
          <a:custGeom>
            <a:avLst/>
            <a:gdLst/>
            <a:ahLst/>
            <a:cxnLst/>
            <a:rect l="l" t="t" r="r" b="b"/>
            <a:pathLst>
              <a:path w="5445759" h="1909445">
                <a:moveTo>
                  <a:pt x="5445627" y="0"/>
                </a:moveTo>
                <a:lnTo>
                  <a:pt x="0" y="0"/>
                </a:lnTo>
                <a:lnTo>
                  <a:pt x="0" y="1909415"/>
                </a:lnTo>
                <a:lnTo>
                  <a:pt x="5445627" y="1909415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04232" y="1934452"/>
            <a:ext cx="5445760" cy="981075"/>
          </a:xfrm>
          <a:custGeom>
            <a:avLst/>
            <a:gdLst/>
            <a:ahLst/>
            <a:cxnLst/>
            <a:rect l="l" t="t" r="r" b="b"/>
            <a:pathLst>
              <a:path w="5445759" h="981075">
                <a:moveTo>
                  <a:pt x="5445627" y="0"/>
                </a:moveTo>
                <a:lnTo>
                  <a:pt x="0" y="0"/>
                </a:lnTo>
                <a:lnTo>
                  <a:pt x="0" y="980845"/>
                </a:lnTo>
                <a:lnTo>
                  <a:pt x="5445627" y="980845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771453" y="6595300"/>
            <a:ext cx="110489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767171"/>
                </a:solidFill>
                <a:latin typeface="Arial MT"/>
                <a:cs typeface="Arial MT"/>
              </a:rPr>
              <a:t>4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56209" y="709998"/>
            <a:ext cx="667956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92075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latin typeface="Arial"/>
                <a:cs typeface="Arial"/>
              </a:rPr>
              <a:t>THE </a:t>
            </a:r>
            <a:r>
              <a:rPr sz="3600" b="1" spc="-30" dirty="0">
                <a:latin typeface="Arial"/>
                <a:cs typeface="Arial"/>
              </a:rPr>
              <a:t>IMPORTANCE </a:t>
            </a:r>
            <a:r>
              <a:rPr sz="3600" b="1" spc="-5" dirty="0">
                <a:latin typeface="Arial"/>
                <a:cs typeface="Arial"/>
              </a:rPr>
              <a:t>OF </a:t>
            </a:r>
            <a:r>
              <a:rPr sz="3600" b="1" spc="-70" dirty="0">
                <a:solidFill>
                  <a:srgbClr val="921928"/>
                </a:solidFill>
                <a:latin typeface="Arial"/>
                <a:cs typeface="Arial"/>
              </a:rPr>
              <a:t>EARLY </a:t>
            </a:r>
            <a:r>
              <a:rPr sz="3600" b="1" spc="-99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ANTIBIOTIC</a:t>
            </a:r>
            <a:r>
              <a:rPr sz="3600" b="1" spc="-175" dirty="0"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ADMINISTRATION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63659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59999" y="0"/>
                </a:moveTo>
                <a:lnTo>
                  <a:pt x="314034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4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213976" y="4978089"/>
            <a:ext cx="3240405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2007 </a:t>
            </a:r>
            <a:r>
              <a:rPr sz="1800" b="1" spc="-5" dirty="0">
                <a:latin typeface="Arial"/>
                <a:cs typeface="Arial"/>
              </a:rPr>
              <a:t>review of TCCC </a:t>
            </a:r>
            <a:r>
              <a:rPr sz="1800" spc="-5" dirty="0">
                <a:latin typeface="Arial MT"/>
                <a:cs typeface="Arial MT"/>
              </a:rPr>
              <a:t>noted no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reports </a:t>
            </a:r>
            <a:r>
              <a:rPr sz="1800" dirty="0">
                <a:latin typeface="Arial MT"/>
                <a:cs typeface="Arial MT"/>
              </a:rPr>
              <a:t>of adverse </a:t>
            </a:r>
            <a:r>
              <a:rPr sz="1800" spc="-10" dirty="0">
                <a:latin typeface="Arial MT"/>
                <a:cs typeface="Arial MT"/>
              </a:rPr>
              <a:t>effects </a:t>
            </a:r>
            <a:r>
              <a:rPr sz="1800" spc="-5" dirty="0">
                <a:latin typeface="Arial MT"/>
                <a:cs typeface="Arial MT"/>
              </a:rPr>
              <a:t>from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use of</a:t>
            </a:r>
            <a:r>
              <a:rPr sz="1800" spc="-5" dirty="0">
                <a:latin typeface="Arial MT"/>
                <a:cs typeface="Arial MT"/>
              </a:rPr>
              <a:t> battlefield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antibiotics </a:t>
            </a:r>
            <a:r>
              <a:rPr sz="1800" dirty="0">
                <a:latin typeface="Arial MT"/>
                <a:cs typeface="Arial MT"/>
              </a:rPr>
              <a:t> during</a:t>
            </a:r>
            <a:r>
              <a:rPr sz="1800" spc="-5" dirty="0">
                <a:latin typeface="Arial MT"/>
                <a:cs typeface="Arial MT"/>
              </a:rPr>
              <a:t> GWOT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operations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0779" y="2594171"/>
            <a:ext cx="6681470" cy="935990"/>
          </a:xfrm>
          <a:custGeom>
            <a:avLst/>
            <a:gdLst/>
            <a:ahLst/>
            <a:cxnLst/>
            <a:rect l="l" t="t" r="r" b="b"/>
            <a:pathLst>
              <a:path w="6681470" h="935989">
                <a:moveTo>
                  <a:pt x="6592149" y="0"/>
                </a:moveTo>
                <a:lnTo>
                  <a:pt x="88756" y="0"/>
                </a:lnTo>
                <a:lnTo>
                  <a:pt x="54208" y="6975"/>
                </a:lnTo>
                <a:lnTo>
                  <a:pt x="25995" y="25996"/>
                </a:lnTo>
                <a:lnTo>
                  <a:pt x="6974" y="54209"/>
                </a:lnTo>
                <a:lnTo>
                  <a:pt x="0" y="88757"/>
                </a:lnTo>
                <a:lnTo>
                  <a:pt x="0" y="846612"/>
                </a:lnTo>
                <a:lnTo>
                  <a:pt x="6974" y="881160"/>
                </a:lnTo>
                <a:lnTo>
                  <a:pt x="25995" y="909373"/>
                </a:lnTo>
                <a:lnTo>
                  <a:pt x="54208" y="928395"/>
                </a:lnTo>
                <a:lnTo>
                  <a:pt x="88756" y="935370"/>
                </a:lnTo>
                <a:lnTo>
                  <a:pt x="6592149" y="935370"/>
                </a:lnTo>
                <a:lnTo>
                  <a:pt x="6626698" y="928395"/>
                </a:lnTo>
                <a:lnTo>
                  <a:pt x="6654910" y="909373"/>
                </a:lnTo>
                <a:lnTo>
                  <a:pt x="6673932" y="881160"/>
                </a:lnTo>
                <a:lnTo>
                  <a:pt x="6680907" y="846612"/>
                </a:lnTo>
                <a:lnTo>
                  <a:pt x="6680907" y="88757"/>
                </a:lnTo>
                <a:lnTo>
                  <a:pt x="6673932" y="54209"/>
                </a:lnTo>
                <a:lnTo>
                  <a:pt x="6654910" y="25996"/>
                </a:lnTo>
                <a:lnTo>
                  <a:pt x="6626698" y="6975"/>
                </a:lnTo>
                <a:lnTo>
                  <a:pt x="6592149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24074" y="2655159"/>
            <a:ext cx="609155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Korea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&amp;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Vietnam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8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Recommended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battlefield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dirty="0">
                <a:latin typeface="Arial MT"/>
                <a:cs typeface="Arial MT"/>
              </a:rPr>
              <a:t> any delays 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hospitals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971" y="1838538"/>
            <a:ext cx="847725" cy="317500"/>
          </a:xfrm>
          <a:custGeom>
            <a:avLst/>
            <a:gdLst/>
            <a:ahLst/>
            <a:cxnLst/>
            <a:rect l="l" t="t" r="r" b="b"/>
            <a:pathLst>
              <a:path w="847725" h="317500">
                <a:moveTo>
                  <a:pt x="799753" y="0"/>
                </a:moveTo>
                <a:lnTo>
                  <a:pt x="47809" y="0"/>
                </a:lnTo>
                <a:lnTo>
                  <a:pt x="29199" y="3757"/>
                </a:lnTo>
                <a:lnTo>
                  <a:pt x="14002" y="14002"/>
                </a:lnTo>
                <a:lnTo>
                  <a:pt x="3757" y="29199"/>
                </a:lnTo>
                <a:lnTo>
                  <a:pt x="0" y="47809"/>
                </a:lnTo>
                <a:lnTo>
                  <a:pt x="0" y="269373"/>
                </a:lnTo>
                <a:lnTo>
                  <a:pt x="3757" y="287982"/>
                </a:lnTo>
                <a:lnTo>
                  <a:pt x="14002" y="303179"/>
                </a:lnTo>
                <a:lnTo>
                  <a:pt x="29199" y="313425"/>
                </a:lnTo>
                <a:lnTo>
                  <a:pt x="47809" y="317182"/>
                </a:lnTo>
                <a:lnTo>
                  <a:pt x="799753" y="317182"/>
                </a:lnTo>
                <a:lnTo>
                  <a:pt x="818362" y="313425"/>
                </a:lnTo>
                <a:lnTo>
                  <a:pt x="833559" y="303179"/>
                </a:lnTo>
                <a:lnTo>
                  <a:pt x="843804" y="287982"/>
                </a:lnTo>
                <a:lnTo>
                  <a:pt x="847562" y="269373"/>
                </a:lnTo>
                <a:lnTo>
                  <a:pt x="847562" y="47809"/>
                </a:lnTo>
                <a:lnTo>
                  <a:pt x="843804" y="29199"/>
                </a:lnTo>
                <a:lnTo>
                  <a:pt x="833559" y="14002"/>
                </a:lnTo>
                <a:lnTo>
                  <a:pt x="818362" y="3757"/>
                </a:lnTo>
                <a:lnTo>
                  <a:pt x="7997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8780" y="1836996"/>
            <a:ext cx="53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1944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30779" y="1824889"/>
            <a:ext cx="6681470" cy="681355"/>
          </a:xfrm>
          <a:custGeom>
            <a:avLst/>
            <a:gdLst/>
            <a:ahLst/>
            <a:cxnLst/>
            <a:rect l="l" t="t" r="r" b="b"/>
            <a:pathLst>
              <a:path w="6681470" h="681355">
                <a:moveTo>
                  <a:pt x="6603685" y="0"/>
                </a:moveTo>
                <a:lnTo>
                  <a:pt x="77221" y="0"/>
                </a:lnTo>
                <a:lnTo>
                  <a:pt x="47163" y="6068"/>
                </a:lnTo>
                <a:lnTo>
                  <a:pt x="22617" y="22617"/>
                </a:lnTo>
                <a:lnTo>
                  <a:pt x="6068" y="47163"/>
                </a:lnTo>
                <a:lnTo>
                  <a:pt x="0" y="77222"/>
                </a:lnTo>
                <a:lnTo>
                  <a:pt x="0" y="603808"/>
                </a:lnTo>
                <a:lnTo>
                  <a:pt x="6068" y="633866"/>
                </a:lnTo>
                <a:lnTo>
                  <a:pt x="22617" y="658412"/>
                </a:lnTo>
                <a:lnTo>
                  <a:pt x="47163" y="674961"/>
                </a:lnTo>
                <a:lnTo>
                  <a:pt x="77221" y="681029"/>
                </a:lnTo>
                <a:lnTo>
                  <a:pt x="6603685" y="681029"/>
                </a:lnTo>
                <a:lnTo>
                  <a:pt x="6633743" y="674961"/>
                </a:lnTo>
                <a:lnTo>
                  <a:pt x="6658289" y="658412"/>
                </a:lnTo>
                <a:lnTo>
                  <a:pt x="6674838" y="633866"/>
                </a:lnTo>
                <a:lnTo>
                  <a:pt x="6680907" y="603808"/>
                </a:lnTo>
                <a:lnTo>
                  <a:pt x="6680907" y="77222"/>
                </a:lnTo>
                <a:lnTo>
                  <a:pt x="6674838" y="47163"/>
                </a:lnTo>
                <a:lnTo>
                  <a:pt x="6658289" y="22617"/>
                </a:lnTo>
                <a:lnTo>
                  <a:pt x="6633743" y="6068"/>
                </a:lnTo>
                <a:lnTo>
                  <a:pt x="660368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20696" y="1882499"/>
            <a:ext cx="541337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WWII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60"/>
              </a:lnSpc>
            </a:pPr>
            <a:r>
              <a:rPr sz="1600" dirty="0">
                <a:latin typeface="Arial MT"/>
                <a:cs typeface="Arial MT"/>
              </a:rPr>
              <a:t>Penicillin</a:t>
            </a:r>
            <a:r>
              <a:rPr sz="1600" spc="-5" dirty="0">
                <a:latin typeface="Arial MT"/>
                <a:cs typeface="Arial MT"/>
              </a:rPr>
              <a:t> administered</a:t>
            </a:r>
            <a:r>
              <a:rPr sz="1600" dirty="0">
                <a:latin typeface="Arial MT"/>
                <a:cs typeface="Arial MT"/>
              </a:rPr>
              <a:t> at</a:t>
            </a:r>
            <a:r>
              <a:rPr sz="1600" spc="-5" dirty="0">
                <a:latin typeface="Arial MT"/>
                <a:cs typeface="Arial MT"/>
              </a:rPr>
              <a:t> front </a:t>
            </a:r>
            <a:r>
              <a:rPr sz="1600" dirty="0">
                <a:latin typeface="Arial MT"/>
                <a:cs typeface="Arial MT"/>
              </a:rPr>
              <a:t>line surgical </a:t>
            </a:r>
            <a:r>
              <a:rPr sz="1600" spc="-5" dirty="0">
                <a:latin typeface="Arial MT"/>
                <a:cs typeface="Arial MT"/>
              </a:rPr>
              <a:t>units </a:t>
            </a:r>
            <a:r>
              <a:rPr sz="1600" dirty="0">
                <a:latin typeface="Arial MT"/>
                <a:cs typeface="Arial MT"/>
              </a:rPr>
              <a:t>saved lives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5237" y="3551721"/>
            <a:ext cx="3779520" cy="1216025"/>
          </a:xfrm>
          <a:custGeom>
            <a:avLst/>
            <a:gdLst/>
            <a:ahLst/>
            <a:cxnLst/>
            <a:rect l="l" t="t" r="r" b="b"/>
            <a:pathLst>
              <a:path w="3779520" h="1216025">
                <a:moveTo>
                  <a:pt x="3639803" y="0"/>
                </a:moveTo>
                <a:lnTo>
                  <a:pt x="139590" y="0"/>
                </a:lnTo>
                <a:lnTo>
                  <a:pt x="95469" y="7116"/>
                </a:lnTo>
                <a:lnTo>
                  <a:pt x="57150" y="26932"/>
                </a:lnTo>
                <a:lnTo>
                  <a:pt x="26932" y="57150"/>
                </a:lnTo>
                <a:lnTo>
                  <a:pt x="7116" y="95469"/>
                </a:lnTo>
                <a:lnTo>
                  <a:pt x="0" y="139590"/>
                </a:lnTo>
                <a:lnTo>
                  <a:pt x="0" y="1076246"/>
                </a:lnTo>
                <a:lnTo>
                  <a:pt x="7116" y="1120367"/>
                </a:lnTo>
                <a:lnTo>
                  <a:pt x="26932" y="1158686"/>
                </a:lnTo>
                <a:lnTo>
                  <a:pt x="57150" y="1188904"/>
                </a:lnTo>
                <a:lnTo>
                  <a:pt x="95469" y="1208720"/>
                </a:lnTo>
                <a:lnTo>
                  <a:pt x="139590" y="1215837"/>
                </a:lnTo>
                <a:lnTo>
                  <a:pt x="3639803" y="1215837"/>
                </a:lnTo>
                <a:lnTo>
                  <a:pt x="3683924" y="1208720"/>
                </a:lnTo>
                <a:lnTo>
                  <a:pt x="3722243" y="1188904"/>
                </a:lnTo>
                <a:lnTo>
                  <a:pt x="3752460" y="1158686"/>
                </a:lnTo>
                <a:lnTo>
                  <a:pt x="3772276" y="1120367"/>
                </a:lnTo>
                <a:lnTo>
                  <a:pt x="3779393" y="1076246"/>
                </a:lnTo>
                <a:lnTo>
                  <a:pt x="3779393" y="139590"/>
                </a:lnTo>
                <a:lnTo>
                  <a:pt x="3772276" y="95469"/>
                </a:lnTo>
                <a:lnTo>
                  <a:pt x="3752460" y="57150"/>
                </a:lnTo>
                <a:lnTo>
                  <a:pt x="3722243" y="26932"/>
                </a:lnTo>
                <a:lnTo>
                  <a:pt x="3683924" y="7116"/>
                </a:lnTo>
                <a:lnTo>
                  <a:pt x="3639803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756972" y="3637029"/>
            <a:ext cx="2872105" cy="9550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spc="-5" dirty="0">
                <a:latin typeface="Arial MT"/>
                <a:cs typeface="Arial MT"/>
              </a:rPr>
              <a:t>Antibiotics </a:t>
            </a:r>
            <a:r>
              <a:rPr sz="1600" dirty="0">
                <a:latin typeface="Arial MT"/>
                <a:cs typeface="Arial MT"/>
              </a:rPr>
              <a:t>must be given as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soon as possible </a:t>
            </a:r>
            <a:r>
              <a:rPr sz="1600" spc="-5" dirty="0">
                <a:latin typeface="Arial MT"/>
                <a:cs typeface="Arial MT"/>
              </a:rPr>
              <a:t>after </a:t>
            </a:r>
            <a:r>
              <a:rPr sz="1600" dirty="0">
                <a:latin typeface="Arial MT"/>
                <a:cs typeface="Arial MT"/>
              </a:rPr>
              <a:t>injury </a:t>
            </a:r>
            <a:r>
              <a:rPr sz="1600" spc="-5" dirty="0">
                <a:latin typeface="Arial MT"/>
                <a:cs typeface="Arial MT"/>
              </a:rPr>
              <a:t>to </a:t>
            </a:r>
            <a:r>
              <a:rPr sz="1600" dirty="0">
                <a:latin typeface="Arial MT"/>
                <a:cs typeface="Arial MT"/>
              </a:rPr>
              <a:t> maximize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their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ability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prevent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wound</a:t>
            </a:r>
            <a:r>
              <a:rPr sz="1600" spc="-5" dirty="0">
                <a:latin typeface="Arial MT"/>
                <a:cs typeface="Arial MT"/>
              </a:rPr>
              <a:t> infections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82409" y="3713974"/>
            <a:ext cx="395823" cy="34460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51971" y="2607820"/>
            <a:ext cx="847725" cy="586740"/>
          </a:xfrm>
          <a:custGeom>
            <a:avLst/>
            <a:gdLst/>
            <a:ahLst/>
            <a:cxnLst/>
            <a:rect l="l" t="t" r="r" b="b"/>
            <a:pathLst>
              <a:path w="847725" h="586739">
                <a:moveTo>
                  <a:pt x="787816" y="0"/>
                </a:moveTo>
                <a:lnTo>
                  <a:pt x="59745" y="0"/>
                </a:lnTo>
                <a:lnTo>
                  <a:pt x="36490" y="4695"/>
                </a:lnTo>
                <a:lnTo>
                  <a:pt x="17499" y="17499"/>
                </a:lnTo>
                <a:lnTo>
                  <a:pt x="4695" y="36489"/>
                </a:lnTo>
                <a:lnTo>
                  <a:pt x="0" y="59745"/>
                </a:lnTo>
                <a:lnTo>
                  <a:pt x="0" y="526398"/>
                </a:lnTo>
                <a:lnTo>
                  <a:pt x="4695" y="549654"/>
                </a:lnTo>
                <a:lnTo>
                  <a:pt x="17499" y="568645"/>
                </a:lnTo>
                <a:lnTo>
                  <a:pt x="36490" y="581449"/>
                </a:lnTo>
                <a:lnTo>
                  <a:pt x="59745" y="586144"/>
                </a:lnTo>
                <a:lnTo>
                  <a:pt x="787816" y="586144"/>
                </a:lnTo>
                <a:lnTo>
                  <a:pt x="811072" y="581449"/>
                </a:lnTo>
                <a:lnTo>
                  <a:pt x="830062" y="568645"/>
                </a:lnTo>
                <a:lnTo>
                  <a:pt x="842866" y="549654"/>
                </a:lnTo>
                <a:lnTo>
                  <a:pt x="847562" y="526398"/>
                </a:lnTo>
                <a:lnTo>
                  <a:pt x="847562" y="59745"/>
                </a:lnTo>
                <a:lnTo>
                  <a:pt x="842866" y="36489"/>
                </a:lnTo>
                <a:lnTo>
                  <a:pt x="830062" y="17499"/>
                </a:lnTo>
                <a:lnTo>
                  <a:pt x="811072" y="4695"/>
                </a:lnTo>
                <a:lnTo>
                  <a:pt x="787816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7023" y="2607410"/>
            <a:ext cx="59753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1950/</a:t>
            </a:r>
            <a:endParaRPr sz="1800">
              <a:latin typeface="Arial"/>
              <a:cs typeface="Arial"/>
            </a:endParaRPr>
          </a:p>
          <a:p>
            <a:pPr marL="107950">
              <a:lnSpc>
                <a:spcPts val="213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60s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1971" y="3667025"/>
            <a:ext cx="847725" cy="301625"/>
          </a:xfrm>
          <a:custGeom>
            <a:avLst/>
            <a:gdLst/>
            <a:ahLst/>
            <a:cxnLst/>
            <a:rect l="l" t="t" r="r" b="b"/>
            <a:pathLst>
              <a:path w="847725" h="301625">
                <a:moveTo>
                  <a:pt x="802175" y="0"/>
                </a:moveTo>
                <a:lnTo>
                  <a:pt x="45386" y="0"/>
                </a:lnTo>
                <a:lnTo>
                  <a:pt x="27719" y="3566"/>
                </a:lnTo>
                <a:lnTo>
                  <a:pt x="13293" y="13293"/>
                </a:lnTo>
                <a:lnTo>
                  <a:pt x="3566" y="27719"/>
                </a:lnTo>
                <a:lnTo>
                  <a:pt x="0" y="45385"/>
                </a:lnTo>
                <a:lnTo>
                  <a:pt x="0" y="255723"/>
                </a:lnTo>
                <a:lnTo>
                  <a:pt x="3566" y="273389"/>
                </a:lnTo>
                <a:lnTo>
                  <a:pt x="13293" y="287816"/>
                </a:lnTo>
                <a:lnTo>
                  <a:pt x="27719" y="297542"/>
                </a:lnTo>
                <a:lnTo>
                  <a:pt x="45386" y="301109"/>
                </a:lnTo>
                <a:lnTo>
                  <a:pt x="802175" y="301109"/>
                </a:lnTo>
                <a:lnTo>
                  <a:pt x="819842" y="297542"/>
                </a:lnTo>
                <a:lnTo>
                  <a:pt x="834268" y="287816"/>
                </a:lnTo>
                <a:lnTo>
                  <a:pt x="843995" y="273389"/>
                </a:lnTo>
                <a:lnTo>
                  <a:pt x="847562" y="255723"/>
                </a:lnTo>
                <a:lnTo>
                  <a:pt x="847562" y="45385"/>
                </a:lnTo>
                <a:lnTo>
                  <a:pt x="843995" y="27719"/>
                </a:lnTo>
                <a:lnTo>
                  <a:pt x="834268" y="13293"/>
                </a:lnTo>
                <a:lnTo>
                  <a:pt x="819842" y="3566"/>
                </a:lnTo>
                <a:lnTo>
                  <a:pt x="802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8780" y="3657447"/>
            <a:ext cx="53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1993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30779" y="3653378"/>
            <a:ext cx="6674484" cy="662940"/>
          </a:xfrm>
          <a:custGeom>
            <a:avLst/>
            <a:gdLst/>
            <a:ahLst/>
            <a:cxnLst/>
            <a:rect l="l" t="t" r="r" b="b"/>
            <a:pathLst>
              <a:path w="6674484" h="662939">
                <a:moveTo>
                  <a:pt x="6621790" y="0"/>
                </a:moveTo>
                <a:lnTo>
                  <a:pt x="52471" y="0"/>
                </a:lnTo>
                <a:lnTo>
                  <a:pt x="32047" y="4123"/>
                </a:lnTo>
                <a:lnTo>
                  <a:pt x="15368" y="15368"/>
                </a:lnTo>
                <a:lnTo>
                  <a:pt x="4123" y="32047"/>
                </a:lnTo>
                <a:lnTo>
                  <a:pt x="0" y="52471"/>
                </a:lnTo>
                <a:lnTo>
                  <a:pt x="0" y="610052"/>
                </a:lnTo>
                <a:lnTo>
                  <a:pt x="4123" y="630476"/>
                </a:lnTo>
                <a:lnTo>
                  <a:pt x="15368" y="647154"/>
                </a:lnTo>
                <a:lnTo>
                  <a:pt x="32047" y="658399"/>
                </a:lnTo>
                <a:lnTo>
                  <a:pt x="52471" y="662523"/>
                </a:lnTo>
                <a:lnTo>
                  <a:pt x="6621790" y="662523"/>
                </a:lnTo>
                <a:lnTo>
                  <a:pt x="6642214" y="658399"/>
                </a:lnTo>
                <a:lnTo>
                  <a:pt x="6658892" y="647154"/>
                </a:lnTo>
                <a:lnTo>
                  <a:pt x="6670137" y="630476"/>
                </a:lnTo>
                <a:lnTo>
                  <a:pt x="6674261" y="610052"/>
                </a:lnTo>
                <a:lnTo>
                  <a:pt x="6674261" y="52471"/>
                </a:lnTo>
                <a:lnTo>
                  <a:pt x="6670137" y="32047"/>
                </a:lnTo>
                <a:lnTo>
                  <a:pt x="6658892" y="15368"/>
                </a:lnTo>
                <a:lnTo>
                  <a:pt x="6642214" y="4123"/>
                </a:lnTo>
                <a:lnTo>
                  <a:pt x="662179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13446" y="3703737"/>
            <a:ext cx="591502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Battle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Mogadishu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(1993)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60"/>
              </a:lnSpc>
            </a:pPr>
            <a:r>
              <a:rPr sz="1600" spc="-5" dirty="0">
                <a:latin typeface="Arial MT"/>
                <a:cs typeface="Arial MT"/>
              </a:rPr>
              <a:t>16/58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casualties’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wounds </a:t>
            </a:r>
            <a:r>
              <a:rPr sz="1600" spc="-5" dirty="0">
                <a:latin typeface="Arial MT"/>
                <a:cs typeface="Arial MT"/>
              </a:rPr>
              <a:t>infected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15-hour delay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treatment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51971" y="4404489"/>
            <a:ext cx="847725" cy="301625"/>
          </a:xfrm>
          <a:custGeom>
            <a:avLst/>
            <a:gdLst/>
            <a:ahLst/>
            <a:cxnLst/>
            <a:rect l="l" t="t" r="r" b="b"/>
            <a:pathLst>
              <a:path w="847725" h="301625">
                <a:moveTo>
                  <a:pt x="802175" y="0"/>
                </a:moveTo>
                <a:lnTo>
                  <a:pt x="45386" y="0"/>
                </a:lnTo>
                <a:lnTo>
                  <a:pt x="27719" y="3566"/>
                </a:lnTo>
                <a:lnTo>
                  <a:pt x="13293" y="13293"/>
                </a:lnTo>
                <a:lnTo>
                  <a:pt x="3566" y="27720"/>
                </a:lnTo>
                <a:lnTo>
                  <a:pt x="0" y="45387"/>
                </a:lnTo>
                <a:lnTo>
                  <a:pt x="0" y="255723"/>
                </a:lnTo>
                <a:lnTo>
                  <a:pt x="3566" y="273389"/>
                </a:lnTo>
                <a:lnTo>
                  <a:pt x="13293" y="287816"/>
                </a:lnTo>
                <a:lnTo>
                  <a:pt x="27719" y="297542"/>
                </a:lnTo>
                <a:lnTo>
                  <a:pt x="45386" y="301109"/>
                </a:lnTo>
                <a:lnTo>
                  <a:pt x="802175" y="301109"/>
                </a:lnTo>
                <a:lnTo>
                  <a:pt x="819842" y="297542"/>
                </a:lnTo>
                <a:lnTo>
                  <a:pt x="834268" y="287816"/>
                </a:lnTo>
                <a:lnTo>
                  <a:pt x="843995" y="273389"/>
                </a:lnTo>
                <a:lnTo>
                  <a:pt x="847562" y="255723"/>
                </a:lnTo>
                <a:lnTo>
                  <a:pt x="847562" y="45387"/>
                </a:lnTo>
                <a:lnTo>
                  <a:pt x="843995" y="27720"/>
                </a:lnTo>
                <a:lnTo>
                  <a:pt x="834268" y="13293"/>
                </a:lnTo>
                <a:lnTo>
                  <a:pt x="819842" y="3566"/>
                </a:lnTo>
                <a:lnTo>
                  <a:pt x="802175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08780" y="4394911"/>
            <a:ext cx="53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1996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30779" y="4401898"/>
            <a:ext cx="6681470" cy="422275"/>
          </a:xfrm>
          <a:custGeom>
            <a:avLst/>
            <a:gdLst/>
            <a:ahLst/>
            <a:cxnLst/>
            <a:rect l="l" t="t" r="r" b="b"/>
            <a:pathLst>
              <a:path w="6681470" h="422275">
                <a:moveTo>
                  <a:pt x="6625605" y="0"/>
                </a:moveTo>
                <a:lnTo>
                  <a:pt x="55300" y="0"/>
                </a:lnTo>
                <a:lnTo>
                  <a:pt x="33775" y="4345"/>
                </a:lnTo>
                <a:lnTo>
                  <a:pt x="16197" y="16197"/>
                </a:lnTo>
                <a:lnTo>
                  <a:pt x="4345" y="33776"/>
                </a:lnTo>
                <a:lnTo>
                  <a:pt x="0" y="55302"/>
                </a:lnTo>
                <a:lnTo>
                  <a:pt x="0" y="366626"/>
                </a:lnTo>
                <a:lnTo>
                  <a:pt x="4345" y="388152"/>
                </a:lnTo>
                <a:lnTo>
                  <a:pt x="16197" y="405730"/>
                </a:lnTo>
                <a:lnTo>
                  <a:pt x="33775" y="417582"/>
                </a:lnTo>
                <a:lnTo>
                  <a:pt x="55300" y="421928"/>
                </a:lnTo>
                <a:lnTo>
                  <a:pt x="6625605" y="421928"/>
                </a:lnTo>
                <a:lnTo>
                  <a:pt x="6647131" y="417582"/>
                </a:lnTo>
                <a:lnTo>
                  <a:pt x="6664709" y="405730"/>
                </a:lnTo>
                <a:lnTo>
                  <a:pt x="6676561" y="388152"/>
                </a:lnTo>
                <a:lnTo>
                  <a:pt x="6680907" y="366626"/>
                </a:lnTo>
                <a:lnTo>
                  <a:pt x="6680907" y="55302"/>
                </a:lnTo>
                <a:lnTo>
                  <a:pt x="6676561" y="33776"/>
                </a:lnTo>
                <a:lnTo>
                  <a:pt x="6664709" y="16197"/>
                </a:lnTo>
                <a:lnTo>
                  <a:pt x="6647131" y="4345"/>
                </a:lnTo>
                <a:lnTo>
                  <a:pt x="662560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514275" y="4453087"/>
            <a:ext cx="52882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Initial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TCCC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Guidelines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recommend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battlefield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1971" y="4976135"/>
            <a:ext cx="847725" cy="301625"/>
          </a:xfrm>
          <a:custGeom>
            <a:avLst/>
            <a:gdLst/>
            <a:ahLst/>
            <a:cxnLst/>
            <a:rect l="l" t="t" r="r" b="b"/>
            <a:pathLst>
              <a:path w="847725" h="301625">
                <a:moveTo>
                  <a:pt x="802175" y="0"/>
                </a:moveTo>
                <a:lnTo>
                  <a:pt x="45386" y="0"/>
                </a:lnTo>
                <a:lnTo>
                  <a:pt x="27719" y="3566"/>
                </a:lnTo>
                <a:lnTo>
                  <a:pt x="13293" y="13293"/>
                </a:lnTo>
                <a:lnTo>
                  <a:pt x="3566" y="27719"/>
                </a:lnTo>
                <a:lnTo>
                  <a:pt x="0" y="45385"/>
                </a:lnTo>
                <a:lnTo>
                  <a:pt x="0" y="255722"/>
                </a:lnTo>
                <a:lnTo>
                  <a:pt x="3566" y="273388"/>
                </a:lnTo>
                <a:lnTo>
                  <a:pt x="13293" y="287814"/>
                </a:lnTo>
                <a:lnTo>
                  <a:pt x="27719" y="297541"/>
                </a:lnTo>
                <a:lnTo>
                  <a:pt x="45386" y="301108"/>
                </a:lnTo>
                <a:lnTo>
                  <a:pt x="802175" y="301108"/>
                </a:lnTo>
                <a:lnTo>
                  <a:pt x="819842" y="297541"/>
                </a:lnTo>
                <a:lnTo>
                  <a:pt x="834268" y="287814"/>
                </a:lnTo>
                <a:lnTo>
                  <a:pt x="843995" y="273388"/>
                </a:lnTo>
                <a:lnTo>
                  <a:pt x="847562" y="255722"/>
                </a:lnTo>
                <a:lnTo>
                  <a:pt x="847562" y="45385"/>
                </a:lnTo>
                <a:lnTo>
                  <a:pt x="843995" y="27719"/>
                </a:lnTo>
                <a:lnTo>
                  <a:pt x="834268" y="13293"/>
                </a:lnTo>
                <a:lnTo>
                  <a:pt x="819842" y="3566"/>
                </a:lnTo>
                <a:lnTo>
                  <a:pt x="802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08780" y="4966557"/>
            <a:ext cx="53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2003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30779" y="4962487"/>
            <a:ext cx="6674484" cy="935990"/>
          </a:xfrm>
          <a:custGeom>
            <a:avLst/>
            <a:gdLst/>
            <a:ahLst/>
            <a:cxnLst/>
            <a:rect l="l" t="t" r="r" b="b"/>
            <a:pathLst>
              <a:path w="6674484" h="935989">
                <a:moveTo>
                  <a:pt x="6603696" y="0"/>
                </a:moveTo>
                <a:lnTo>
                  <a:pt x="70563" y="0"/>
                </a:lnTo>
                <a:lnTo>
                  <a:pt x="43097" y="5545"/>
                </a:lnTo>
                <a:lnTo>
                  <a:pt x="20667" y="20667"/>
                </a:lnTo>
                <a:lnTo>
                  <a:pt x="5545" y="43097"/>
                </a:lnTo>
                <a:lnTo>
                  <a:pt x="0" y="70565"/>
                </a:lnTo>
                <a:lnTo>
                  <a:pt x="0" y="864805"/>
                </a:lnTo>
                <a:lnTo>
                  <a:pt x="5545" y="892272"/>
                </a:lnTo>
                <a:lnTo>
                  <a:pt x="20667" y="914702"/>
                </a:lnTo>
                <a:lnTo>
                  <a:pt x="43097" y="929824"/>
                </a:lnTo>
                <a:lnTo>
                  <a:pt x="70563" y="935370"/>
                </a:lnTo>
                <a:lnTo>
                  <a:pt x="6603696" y="935370"/>
                </a:lnTo>
                <a:lnTo>
                  <a:pt x="6631163" y="929824"/>
                </a:lnTo>
                <a:lnTo>
                  <a:pt x="6653592" y="914702"/>
                </a:lnTo>
                <a:lnTo>
                  <a:pt x="6668714" y="892272"/>
                </a:lnTo>
                <a:lnTo>
                  <a:pt x="6674260" y="864805"/>
                </a:lnTo>
                <a:lnTo>
                  <a:pt x="6674260" y="70565"/>
                </a:lnTo>
                <a:lnTo>
                  <a:pt x="6668714" y="43097"/>
                </a:lnTo>
                <a:lnTo>
                  <a:pt x="6653592" y="20667"/>
                </a:lnTo>
                <a:lnTo>
                  <a:pt x="6631163" y="5545"/>
                </a:lnTo>
                <a:lnTo>
                  <a:pt x="660369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518747" y="5018146"/>
            <a:ext cx="597916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Battle of Iraq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– </a:t>
            </a:r>
            <a:r>
              <a:rPr sz="1600" b="1" spc="-5" dirty="0">
                <a:latin typeface="Arial"/>
                <a:cs typeface="Arial"/>
              </a:rPr>
              <a:t>road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to</a:t>
            </a:r>
            <a:r>
              <a:rPr sz="1600" b="1" spc="-5" dirty="0">
                <a:latin typeface="Arial"/>
                <a:cs typeface="Arial"/>
              </a:rPr>
              <a:t> Baghdad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(2003</a:t>
            </a:r>
            <a:r>
              <a:rPr sz="1600" dirty="0">
                <a:latin typeface="Arial MT"/>
                <a:cs typeface="Arial MT"/>
              </a:rPr>
              <a:t>)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8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32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treated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battlefield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negligible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infections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despite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11-hour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evac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delay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1787" y="1918371"/>
            <a:ext cx="1449684" cy="144968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76319" y="1699483"/>
            <a:ext cx="1688212" cy="1688212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5652903" y="6045215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12248" y="6058984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18956" y="6058984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55435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	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725733" y="6560678"/>
            <a:ext cx="156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310" dirty="0">
                <a:latin typeface="Arial MT"/>
                <a:cs typeface="Arial MT"/>
              </a:rPr>
              <a:t>5</a:t>
            </a:r>
            <a:r>
              <a:rPr sz="1200" dirty="0">
                <a:latin typeface="Arial MT"/>
                <a:cs typeface="Arial MT"/>
              </a:rPr>
              <a:t>5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44264" y="679448"/>
            <a:ext cx="10303510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3119755">
              <a:lnSpc>
                <a:spcPts val="3790"/>
              </a:lnSpc>
              <a:spcBef>
                <a:spcPts val="665"/>
              </a:spcBef>
            </a:pPr>
            <a:r>
              <a:rPr sz="3600" b="1" spc="-30" dirty="0">
                <a:solidFill>
                  <a:srgbClr val="921928"/>
                </a:solidFill>
                <a:latin typeface="Arial"/>
                <a:cs typeface="Arial"/>
              </a:rPr>
              <a:t>INDICATIONS </a:t>
            </a:r>
            <a:r>
              <a:rPr sz="3600" b="1" dirty="0">
                <a:latin typeface="Arial"/>
                <a:cs typeface="Arial"/>
              </a:rPr>
              <a:t>AND </a:t>
            </a:r>
            <a:r>
              <a:rPr sz="3600" b="1" spc="5" dirty="0"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CONTRAINDICATIONS</a:t>
            </a:r>
            <a:r>
              <a:rPr sz="36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35" dirty="0">
                <a:latin typeface="Arial"/>
                <a:cs typeface="Arial"/>
              </a:rPr>
              <a:t>TO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ANTIBIOTICS IN TFC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403" y="5285451"/>
            <a:ext cx="3279140" cy="833119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spc="-25" dirty="0">
                <a:latin typeface="Arial MT"/>
                <a:cs typeface="Arial MT"/>
              </a:rPr>
              <a:t>Very </a:t>
            </a:r>
            <a:r>
              <a:rPr sz="1800" dirty="0">
                <a:latin typeface="Arial MT"/>
                <a:cs typeface="Arial MT"/>
              </a:rPr>
              <a:t>good </a:t>
            </a:r>
            <a:r>
              <a:rPr sz="1800" spc="-5" dirty="0">
                <a:latin typeface="Arial MT"/>
                <a:cs typeface="Arial MT"/>
              </a:rPr>
              <a:t>safety profile </a:t>
            </a:r>
            <a:r>
              <a:rPr sz="1800" dirty="0">
                <a:latin typeface="Arial MT"/>
                <a:cs typeface="Arial MT"/>
              </a:rPr>
              <a:t>of oral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parenteral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antibiotics </a:t>
            </a:r>
            <a:r>
              <a:rPr sz="1800" dirty="0">
                <a:latin typeface="Arial MT"/>
                <a:cs typeface="Arial MT"/>
              </a:rPr>
              <a:t>on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battlefield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9320" y="5623630"/>
            <a:ext cx="246507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Oral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-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Moxifloxacin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b="1" spc="-5" dirty="0">
                <a:latin typeface="Arial"/>
                <a:cs typeface="Arial"/>
              </a:rPr>
              <a:t>Parenteral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-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Ertapenem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63468" y="5105105"/>
            <a:ext cx="668020" cy="448945"/>
          </a:xfrm>
          <a:custGeom>
            <a:avLst/>
            <a:gdLst/>
            <a:ahLst/>
            <a:cxnLst/>
            <a:rect l="l" t="t" r="r" b="b"/>
            <a:pathLst>
              <a:path w="668020" h="448945">
                <a:moveTo>
                  <a:pt x="668012" y="164969"/>
                </a:moveTo>
                <a:lnTo>
                  <a:pt x="0" y="164969"/>
                </a:lnTo>
                <a:lnTo>
                  <a:pt x="334006" y="448689"/>
                </a:lnTo>
                <a:lnTo>
                  <a:pt x="668012" y="164969"/>
                </a:lnTo>
                <a:close/>
              </a:path>
              <a:path w="668020" h="448945">
                <a:moveTo>
                  <a:pt x="501008" y="0"/>
                </a:moveTo>
                <a:lnTo>
                  <a:pt x="167003" y="0"/>
                </a:lnTo>
                <a:lnTo>
                  <a:pt x="167003" y="164969"/>
                </a:lnTo>
                <a:lnTo>
                  <a:pt x="501008" y="164969"/>
                </a:lnTo>
                <a:lnTo>
                  <a:pt x="501008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63659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59999" y="0"/>
                </a:moveTo>
                <a:lnTo>
                  <a:pt x="314034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4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0023" y="1863542"/>
            <a:ext cx="562927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latin typeface="Arial"/>
                <a:cs typeface="Arial"/>
              </a:rPr>
              <a:t>Antibiotics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are </a:t>
            </a:r>
            <a:r>
              <a:rPr sz="2000" spc="-5" dirty="0">
                <a:latin typeface="Arial MT"/>
                <a:cs typeface="Arial MT"/>
              </a:rPr>
              <a:t>indicated</a:t>
            </a:r>
            <a:r>
              <a:rPr sz="2000" dirty="0">
                <a:latin typeface="Arial MT"/>
                <a:cs typeface="Arial MT"/>
              </a:rPr>
              <a:t> in all </a:t>
            </a:r>
            <a:r>
              <a:rPr sz="2000" spc="-5" dirty="0">
                <a:latin typeface="Arial MT"/>
                <a:cs typeface="Arial MT"/>
              </a:rPr>
              <a:t>with </a:t>
            </a:r>
            <a:r>
              <a:rPr sz="2000" b="1" spc="-5" dirty="0">
                <a:latin typeface="Arial"/>
                <a:cs typeface="Arial"/>
              </a:rPr>
              <a:t>open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combat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wounds</a:t>
            </a:r>
            <a:r>
              <a:rPr sz="2000" spc="-5" dirty="0">
                <a:latin typeface="Arial MT"/>
                <a:cs typeface="Arial MT"/>
              </a:rPr>
              <a:t>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regardless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mechanism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injury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2300724"/>
            <a:ext cx="3973829" cy="2524760"/>
            <a:chOff x="0" y="2300724"/>
            <a:chExt cx="3973829" cy="252476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0724"/>
              <a:ext cx="2408792" cy="2442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5851" y="2447523"/>
              <a:ext cx="2377810" cy="237781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930378" y="2425261"/>
            <a:ext cx="3677920" cy="2142490"/>
            <a:chOff x="4930378" y="2425261"/>
            <a:chExt cx="3677920" cy="21424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65625" y="2425261"/>
              <a:ext cx="2142459" cy="21424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0378" y="2580534"/>
              <a:ext cx="1631483" cy="163457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440203" y="5285451"/>
            <a:ext cx="3304540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spc="-5" dirty="0">
                <a:latin typeface="Arial MT"/>
                <a:cs typeface="Arial MT"/>
              </a:rPr>
              <a:t>Only contraindication </a:t>
            </a:r>
            <a:r>
              <a:rPr sz="1800" dirty="0">
                <a:latin typeface="Arial MT"/>
                <a:cs typeface="Arial MT"/>
              </a:rPr>
              <a:t>is a known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drug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allergy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95216" y="4426525"/>
            <a:ext cx="83883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202565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Eye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Injuries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35823" y="4426525"/>
            <a:ext cx="990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Bleeding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27270" y="4426525"/>
            <a:ext cx="123253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715" algn="ctr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Burns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(with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penetrating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trauma)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2565" y="4426525"/>
            <a:ext cx="106743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22860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Open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</a:t>
            </a:r>
            <a:r>
              <a:rPr sz="1800" b="1" dirty="0">
                <a:latin typeface="Arial"/>
                <a:cs typeface="Arial"/>
              </a:rPr>
              <a:t>ract</a:t>
            </a:r>
            <a:r>
              <a:rPr sz="1800" b="1" spc="-5" dirty="0">
                <a:latin typeface="Arial"/>
                <a:cs typeface="Arial"/>
              </a:rPr>
              <a:t>u</a:t>
            </a:r>
            <a:r>
              <a:rPr sz="1800" b="1" dirty="0">
                <a:latin typeface="Arial"/>
                <a:cs typeface="Arial"/>
              </a:rPr>
              <a:t>res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8113" y="5341504"/>
            <a:ext cx="0" cy="755015"/>
          </a:xfrm>
          <a:custGeom>
            <a:avLst/>
            <a:gdLst/>
            <a:ahLst/>
            <a:cxnLst/>
            <a:rect l="l" t="t" r="r" b="b"/>
            <a:pathLst>
              <a:path h="755014">
                <a:moveTo>
                  <a:pt x="0" y="75487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04530" y="5355242"/>
            <a:ext cx="0" cy="448945"/>
          </a:xfrm>
          <a:custGeom>
            <a:avLst/>
            <a:gdLst/>
            <a:ahLst/>
            <a:cxnLst/>
            <a:rect l="l" t="t" r="r" b="b"/>
            <a:pathLst>
              <a:path h="448945">
                <a:moveTo>
                  <a:pt x="0" y="44868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674519" y="1909161"/>
            <a:ext cx="2948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Choosing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best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antibiotics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99944" y="2302861"/>
            <a:ext cx="2644140" cy="24079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Effectiveness </a:t>
            </a:r>
            <a:r>
              <a:rPr sz="1800" dirty="0">
                <a:latin typeface="Arial MT"/>
                <a:cs typeface="Arial MT"/>
              </a:rPr>
              <a:t>across a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broad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range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pathogens</a:t>
            </a:r>
            <a:endParaRPr sz="1800">
              <a:latin typeface="Arial MT"/>
              <a:cs typeface="Arial MT"/>
            </a:endParaRPr>
          </a:p>
          <a:p>
            <a:pPr marL="12700" marR="335915">
              <a:lnSpc>
                <a:spcPts val="3100"/>
              </a:lnSpc>
              <a:spcBef>
                <a:spcPts val="200"/>
              </a:spcBef>
            </a:pPr>
            <a:r>
              <a:rPr sz="1800" dirty="0">
                <a:latin typeface="Arial MT"/>
                <a:cs typeface="Arial MT"/>
              </a:rPr>
              <a:t>Minimal side </a:t>
            </a:r>
            <a:r>
              <a:rPr sz="1800" spc="-10" dirty="0">
                <a:latin typeface="Arial MT"/>
                <a:cs typeface="Arial MT"/>
              </a:rPr>
              <a:t>effects </a:t>
            </a:r>
            <a:r>
              <a:rPr sz="1800" spc="-5" dirty="0">
                <a:latin typeface="Arial MT"/>
                <a:cs typeface="Arial MT"/>
              </a:rPr>
              <a:t> Environmental stability</a:t>
            </a:r>
            <a:endParaRPr sz="1800">
              <a:latin typeface="Arial MT"/>
              <a:cs typeface="Arial MT"/>
            </a:endParaRPr>
          </a:p>
          <a:p>
            <a:pPr marL="12700" marR="400050">
              <a:lnSpc>
                <a:spcPts val="2100"/>
              </a:lnSpc>
              <a:spcBef>
                <a:spcPts val="800"/>
              </a:spcBef>
            </a:pPr>
            <a:r>
              <a:rPr sz="1800" dirty="0">
                <a:latin typeface="Arial MT"/>
                <a:cs typeface="Arial MT"/>
              </a:rPr>
              <a:t>Simple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infrequent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dosage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regimens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800" spc="-5" dirty="0">
                <a:latin typeface="Arial MT"/>
                <a:cs typeface="Arial MT"/>
              </a:rPr>
              <a:t>Comparatively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low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cost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761683" y="2380610"/>
            <a:ext cx="0" cy="448945"/>
          </a:xfrm>
          <a:custGeom>
            <a:avLst/>
            <a:gdLst/>
            <a:ahLst/>
            <a:cxnLst/>
            <a:rect l="l" t="t" r="r" b="b"/>
            <a:pathLst>
              <a:path h="448944">
                <a:moveTo>
                  <a:pt x="0" y="44868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61683" y="299127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55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61683" y="341622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55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61683" y="3857210"/>
            <a:ext cx="0" cy="448945"/>
          </a:xfrm>
          <a:custGeom>
            <a:avLst/>
            <a:gdLst/>
            <a:ahLst/>
            <a:cxnLst/>
            <a:rect l="l" t="t" r="r" b="b"/>
            <a:pathLst>
              <a:path h="448945">
                <a:moveTo>
                  <a:pt x="0" y="44868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61683" y="448452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55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81459" y="4440422"/>
            <a:ext cx="142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Amputations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45035" y="2302874"/>
            <a:ext cx="2092600" cy="2507733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5652903" y="6045215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12248" y="6058984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18956" y="6058984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55435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	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771453" y="6560678"/>
            <a:ext cx="110489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latin typeface="Arial MT"/>
                <a:cs typeface="Arial MT"/>
              </a:rPr>
              <a:t>6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40223" y="702473"/>
            <a:ext cx="711136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922655" marR="5080" indent="-910590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latin typeface="Arial"/>
                <a:cs typeface="Arial"/>
              </a:rPr>
              <a:t>METHODS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OF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ADMINISTRATION </a:t>
            </a:r>
            <a:r>
              <a:rPr sz="3600" b="1" spc="-98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OF</a:t>
            </a:r>
            <a:r>
              <a:rPr sz="3600" b="1" spc="-1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ANTIBIOTICS </a:t>
            </a:r>
            <a:r>
              <a:rPr sz="3600" b="1" dirty="0">
                <a:latin typeface="Arial"/>
                <a:cs typeface="Arial"/>
              </a:rPr>
              <a:t>IN</a:t>
            </a:r>
            <a:r>
              <a:rPr sz="3600" b="1" spc="-5" dirty="0">
                <a:latin typeface="Arial"/>
                <a:cs typeface="Arial"/>
              </a:rPr>
              <a:t> TFC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63659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59999" y="0"/>
                </a:moveTo>
                <a:lnTo>
                  <a:pt x="314034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4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23809" y="1863443"/>
            <a:ext cx="2961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Oral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route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preferred </a:t>
            </a:r>
            <a:r>
              <a:rPr sz="1800" dirty="0">
                <a:latin typeface="Arial MT"/>
                <a:cs typeface="Arial MT"/>
              </a:rPr>
              <a:t>because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49234" y="2137763"/>
            <a:ext cx="4194175" cy="147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31314">
              <a:lnSpc>
                <a:spcPct val="1435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Fewer </a:t>
            </a:r>
            <a:r>
              <a:rPr sz="1800" dirty="0">
                <a:latin typeface="Arial MT"/>
                <a:cs typeface="Arial MT"/>
              </a:rPr>
              <a:t>supplies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dirty="0">
                <a:latin typeface="Arial MT"/>
                <a:cs typeface="Arial MT"/>
              </a:rPr>
              <a:t>carry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reconstitution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needed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1060"/>
              </a:spcBef>
            </a:pPr>
            <a:r>
              <a:rPr sz="1800" dirty="0">
                <a:latin typeface="Arial MT"/>
                <a:cs typeface="Arial MT"/>
              </a:rPr>
              <a:t>Saves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resources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time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spent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injecting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5" dirty="0">
                <a:latin typeface="Arial MT"/>
                <a:cs typeface="Arial MT"/>
              </a:rPr>
              <a:t> infusing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parenteral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medications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05469" y="3141403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458605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15004" y="228956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5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05469" y="272697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5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23809" y="3966526"/>
            <a:ext cx="3710940" cy="160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125" marR="5080" indent="-225425">
              <a:lnSpc>
                <a:spcPct val="1435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Parenteral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administration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required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if: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Unconscious</a:t>
            </a:r>
            <a:endParaRPr sz="1800">
              <a:latin typeface="Arial MT"/>
              <a:cs typeface="Arial MT"/>
            </a:endParaRPr>
          </a:p>
          <a:p>
            <a:pPr marL="238125" marR="1863725">
              <a:lnSpc>
                <a:spcPct val="143500"/>
              </a:lnSpc>
            </a:pPr>
            <a:r>
              <a:rPr sz="1800" dirty="0">
                <a:latin typeface="Arial MT"/>
                <a:cs typeface="Arial MT"/>
              </a:rPr>
              <a:t>Cannot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swallow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shock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15005" y="452037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55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15005" y="491909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55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15005" y="531780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55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83956" y="1819936"/>
            <a:ext cx="399224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spc="-5" dirty="0">
                <a:latin typeface="Arial MT"/>
                <a:cs typeface="Arial MT"/>
              </a:rPr>
              <a:t>The two methods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b="1" spc="-5" dirty="0">
                <a:latin typeface="Arial"/>
                <a:cs typeface="Arial"/>
              </a:rPr>
              <a:t>administering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antibiotics </a:t>
            </a:r>
            <a:r>
              <a:rPr sz="2000" dirty="0">
                <a:latin typeface="Arial MT"/>
                <a:cs typeface="Arial MT"/>
              </a:rPr>
              <a:t>in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tactical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setting: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82973" y="2733597"/>
            <a:ext cx="3978910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105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By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parenteral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injection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864"/>
              </a:lnSpc>
            </a:pPr>
            <a:r>
              <a:rPr sz="1600" spc="-10" dirty="0">
                <a:latin typeface="Arial MT"/>
                <a:cs typeface="Arial MT"/>
              </a:rPr>
              <a:t>(intramuscular,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intravenous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intraosseous)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422" y="3360025"/>
            <a:ext cx="1813096" cy="181309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71339" y="3360025"/>
            <a:ext cx="1813096" cy="181309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071391" y="2747741"/>
            <a:ext cx="1079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By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mouth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69404" y="3360025"/>
            <a:ext cx="1813096" cy="181309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652903" y="6045215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12248" y="6058984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18956" y="6058984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55435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	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725733" y="6560678"/>
            <a:ext cx="156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310" dirty="0">
                <a:latin typeface="Arial MT"/>
                <a:cs typeface="Arial MT"/>
              </a:rPr>
              <a:t>7</a:t>
            </a:r>
            <a:r>
              <a:rPr sz="1200" dirty="0">
                <a:latin typeface="Arial MT"/>
                <a:cs typeface="Arial MT"/>
              </a:rPr>
              <a:t>7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47800" y="821780"/>
            <a:ext cx="9262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ANTIBIOTIC</a:t>
            </a:r>
            <a:r>
              <a:rPr sz="36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ADMINISTRATION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OVERVIEW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71453" y="6595300"/>
            <a:ext cx="110489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srgbClr val="767171"/>
                </a:solidFill>
                <a:latin typeface="Arial MT"/>
                <a:cs typeface="Arial MT"/>
              </a:rPr>
              <a:t>8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13" name="16. Antibiotics Administration">
            <a:hlinkClick r:id="" action="ppaction://media"/>
            <a:extLst>
              <a:ext uri="{FF2B5EF4-FFF2-40B4-BE49-F238E27FC236}">
                <a16:creationId xmlns:a16="http://schemas.microsoft.com/office/drawing/2014/main" id="{198505FC-9292-00C3-7EB8-A3164D4BDB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928" y="1524000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10" dirty="0"/>
              <a:t> </a:t>
            </a:r>
            <a:r>
              <a:rPr dirty="0"/>
              <a:t>16:</a:t>
            </a:r>
            <a:r>
              <a:rPr spc="-85" dirty="0"/>
              <a:t> </a:t>
            </a:r>
            <a:r>
              <a:rPr spc="-5" dirty="0"/>
              <a:t>Antibiotic</a:t>
            </a:r>
            <a:r>
              <a:rPr spc="-85" dirty="0"/>
              <a:t> </a:t>
            </a:r>
            <a:r>
              <a:rPr spc="-5" dirty="0"/>
              <a:t>Administration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19215" y="721793"/>
            <a:ext cx="3953510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211454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MOXIFLOXACIN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ADM</a:t>
            </a:r>
            <a:r>
              <a:rPr sz="3600" b="1" spc="-5" dirty="0">
                <a:latin typeface="Arial"/>
                <a:cs typeface="Arial"/>
              </a:rPr>
              <a:t>I</a:t>
            </a:r>
            <a:r>
              <a:rPr sz="3600" b="1" dirty="0">
                <a:latin typeface="Arial"/>
                <a:cs typeface="Arial"/>
              </a:rPr>
              <a:t>N</a:t>
            </a:r>
            <a:r>
              <a:rPr sz="3600" b="1" spc="-5" dirty="0">
                <a:latin typeface="Arial"/>
                <a:cs typeface="Arial"/>
              </a:rPr>
              <a:t>I</a:t>
            </a:r>
            <a:r>
              <a:rPr sz="3600" b="1" dirty="0">
                <a:latin typeface="Arial"/>
                <a:cs typeface="Arial"/>
              </a:rPr>
              <a:t>S</a:t>
            </a:r>
            <a:r>
              <a:rPr sz="3600" b="1" spc="-5" dirty="0">
                <a:latin typeface="Arial"/>
                <a:cs typeface="Arial"/>
              </a:rPr>
              <a:t>T</a:t>
            </a:r>
            <a:r>
              <a:rPr sz="3600" b="1" dirty="0">
                <a:latin typeface="Arial"/>
                <a:cs typeface="Arial"/>
              </a:rPr>
              <a:t>R</a:t>
            </a:r>
            <a:r>
              <a:rPr sz="3600" b="1" spc="-270" dirty="0">
                <a:latin typeface="Arial"/>
                <a:cs typeface="Arial"/>
              </a:rPr>
              <a:t>A</a:t>
            </a:r>
            <a:r>
              <a:rPr sz="3600" b="1" spc="-5" dirty="0">
                <a:latin typeface="Arial"/>
                <a:cs typeface="Arial"/>
              </a:rPr>
              <a:t>TIO</a:t>
            </a:r>
            <a:r>
              <a:rPr sz="3600" b="1" dirty="0">
                <a:latin typeface="Arial"/>
                <a:cs typeface="Arial"/>
              </a:rPr>
              <a:t>N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8592" y="1739498"/>
            <a:ext cx="1229270" cy="122927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618685" y="4465396"/>
            <a:ext cx="2486660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Standard moxifloxacin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dose is in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Combat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Wound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Medication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Pack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(CWMP)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63659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59999" y="0"/>
                </a:moveTo>
                <a:lnTo>
                  <a:pt x="314034" y="2928"/>
                </a:lnTo>
                <a:lnTo>
                  <a:pt x="268676" y="11715"/>
                </a:lnTo>
                <a:lnTo>
                  <a:pt x="224531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1" y="693639"/>
                </a:lnTo>
                <a:lnTo>
                  <a:pt x="268676" y="708284"/>
                </a:lnTo>
                <a:lnTo>
                  <a:pt x="314034" y="717071"/>
                </a:lnTo>
                <a:lnTo>
                  <a:pt x="359999" y="719999"/>
                </a:lnTo>
                <a:lnTo>
                  <a:pt x="405964" y="717071"/>
                </a:lnTo>
                <a:lnTo>
                  <a:pt x="451322" y="708284"/>
                </a:lnTo>
                <a:lnTo>
                  <a:pt x="495467" y="693639"/>
                </a:lnTo>
                <a:lnTo>
                  <a:pt x="537793" y="673137"/>
                </a:lnTo>
                <a:lnTo>
                  <a:pt x="577692" y="646776"/>
                </a:lnTo>
                <a:lnTo>
                  <a:pt x="614558" y="614558"/>
                </a:lnTo>
                <a:lnTo>
                  <a:pt x="646776" y="577692"/>
                </a:lnTo>
                <a:lnTo>
                  <a:pt x="673136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0" y="405964"/>
                </a:lnTo>
                <a:lnTo>
                  <a:pt x="719999" y="359999"/>
                </a:lnTo>
                <a:lnTo>
                  <a:pt x="717070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6" y="182206"/>
                </a:lnTo>
                <a:lnTo>
                  <a:pt x="646776" y="142307"/>
                </a:lnTo>
                <a:lnTo>
                  <a:pt x="614558" y="105441"/>
                </a:lnTo>
                <a:lnTo>
                  <a:pt x="577692" y="73223"/>
                </a:lnTo>
                <a:lnTo>
                  <a:pt x="537793" y="46862"/>
                </a:lnTo>
                <a:lnTo>
                  <a:pt x="495467" y="26360"/>
                </a:lnTo>
                <a:lnTo>
                  <a:pt x="451322" y="11715"/>
                </a:lnTo>
                <a:lnTo>
                  <a:pt x="405964" y="2928"/>
                </a:lnTo>
                <a:lnTo>
                  <a:pt x="359999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07784" y="2023257"/>
            <a:ext cx="1397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DOSAGE(S):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98299" y="2366157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400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mg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1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daily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18137" y="2433611"/>
            <a:ext cx="114300" cy="256540"/>
          </a:xfrm>
          <a:custGeom>
            <a:avLst/>
            <a:gdLst/>
            <a:ahLst/>
            <a:cxnLst/>
            <a:rect l="l" t="t" r="r" b="b"/>
            <a:pathLst>
              <a:path w="114300" h="256539">
                <a:moveTo>
                  <a:pt x="0" y="256353"/>
                </a:moveTo>
                <a:lnTo>
                  <a:pt x="0" y="0"/>
                </a:lnTo>
                <a:lnTo>
                  <a:pt x="114300" y="0"/>
                </a:lnTo>
                <a:lnTo>
                  <a:pt x="114300" y="256353"/>
                </a:lnTo>
                <a:lnTo>
                  <a:pt x="0" y="25635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07784" y="2948084"/>
            <a:ext cx="1206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ROUTE(S):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98321" y="3290984"/>
            <a:ext cx="36341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latin typeface="Arial"/>
                <a:cs typeface="Arial"/>
              </a:rPr>
              <a:t>Moxifloxacin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is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available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in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PO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form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18137" y="3358436"/>
            <a:ext cx="114300" cy="256540"/>
          </a:xfrm>
          <a:custGeom>
            <a:avLst/>
            <a:gdLst/>
            <a:ahLst/>
            <a:cxnLst/>
            <a:rect l="l" t="t" r="r" b="b"/>
            <a:pathLst>
              <a:path w="114300" h="256539">
                <a:moveTo>
                  <a:pt x="0" y="256353"/>
                </a:moveTo>
                <a:lnTo>
                  <a:pt x="0" y="0"/>
                </a:lnTo>
                <a:lnTo>
                  <a:pt x="114300" y="0"/>
                </a:lnTo>
                <a:lnTo>
                  <a:pt x="114300" y="256353"/>
                </a:lnTo>
                <a:lnTo>
                  <a:pt x="0" y="25635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00753" y="3869947"/>
            <a:ext cx="1570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INDICATIONS: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32528" y="4212847"/>
            <a:ext cx="358394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Recommended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open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combat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wounds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able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take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meds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18143" y="4279512"/>
            <a:ext cx="121920" cy="527050"/>
          </a:xfrm>
          <a:custGeom>
            <a:avLst/>
            <a:gdLst/>
            <a:ahLst/>
            <a:cxnLst/>
            <a:rect l="l" t="t" r="r" b="b"/>
            <a:pathLst>
              <a:path w="121919" h="527050">
                <a:moveTo>
                  <a:pt x="114289" y="0"/>
                </a:moveTo>
                <a:lnTo>
                  <a:pt x="121551" y="525027"/>
                </a:lnTo>
                <a:lnTo>
                  <a:pt x="7261" y="526608"/>
                </a:lnTo>
                <a:lnTo>
                  <a:pt x="0" y="1580"/>
                </a:lnTo>
                <a:lnTo>
                  <a:pt x="114289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00753" y="5021326"/>
            <a:ext cx="2548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CONTRAINDICATIONS: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69040" y="5364225"/>
            <a:ext cx="2402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Fluoroquinolone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allergy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18137" y="5418372"/>
            <a:ext cx="114300" cy="311150"/>
          </a:xfrm>
          <a:custGeom>
            <a:avLst/>
            <a:gdLst/>
            <a:ahLst/>
            <a:cxnLst/>
            <a:rect l="l" t="t" r="r" b="b"/>
            <a:pathLst>
              <a:path w="114300" h="311150">
                <a:moveTo>
                  <a:pt x="0" y="311031"/>
                </a:moveTo>
                <a:lnTo>
                  <a:pt x="0" y="0"/>
                </a:lnTo>
                <a:lnTo>
                  <a:pt x="114300" y="0"/>
                </a:lnTo>
                <a:lnTo>
                  <a:pt x="114300" y="311031"/>
                </a:lnTo>
                <a:lnTo>
                  <a:pt x="0" y="31103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564349" y="2023257"/>
            <a:ext cx="3094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POTENTIAL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SIDE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EFFECTS: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32637" y="2366157"/>
            <a:ext cx="4269740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Dizziness, headache, peripheral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neuropathy, </a:t>
            </a:r>
            <a:r>
              <a:rPr sz="1800" dirty="0">
                <a:latin typeface="Arial MT"/>
                <a:cs typeface="Arial MT"/>
              </a:rPr>
              <a:t>nausea, diarrhea, abdominal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pain,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vomiting,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taste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perversion,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abnormal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45" dirty="0">
                <a:latin typeface="Arial MT"/>
                <a:cs typeface="Arial MT"/>
              </a:rPr>
              <a:t>LFTs,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dyspepsia,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5" dirty="0">
                <a:latin typeface="Arial MT"/>
                <a:cs typeface="Arial MT"/>
              </a:rPr>
              <a:t> tendon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rupture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81734" y="2433611"/>
            <a:ext cx="114300" cy="1033144"/>
          </a:xfrm>
          <a:custGeom>
            <a:avLst/>
            <a:gdLst/>
            <a:ahLst/>
            <a:cxnLst/>
            <a:rect l="l" t="t" r="r" b="b"/>
            <a:pathLst>
              <a:path w="114300" h="1033145">
                <a:moveTo>
                  <a:pt x="0" y="1032919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32919"/>
                </a:lnTo>
                <a:lnTo>
                  <a:pt x="0" y="103291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9279208" y="3773574"/>
            <a:ext cx="1973580" cy="2463800"/>
            <a:chOff x="9279208" y="3773574"/>
            <a:chExt cx="1973580" cy="2463800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9208" y="3773574"/>
              <a:ext cx="1973428" cy="246354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572040" y="5757399"/>
              <a:ext cx="456565" cy="219075"/>
            </a:xfrm>
            <a:custGeom>
              <a:avLst/>
              <a:gdLst/>
              <a:ahLst/>
              <a:cxnLst/>
              <a:rect l="l" t="t" r="r" b="b"/>
              <a:pathLst>
                <a:path w="456565" h="219075">
                  <a:moveTo>
                    <a:pt x="312750" y="0"/>
                  </a:moveTo>
                  <a:lnTo>
                    <a:pt x="323819" y="47945"/>
                  </a:lnTo>
                  <a:lnTo>
                    <a:pt x="0" y="122705"/>
                  </a:lnTo>
                  <a:lnTo>
                    <a:pt x="22138" y="218597"/>
                  </a:lnTo>
                  <a:lnTo>
                    <a:pt x="345958" y="143837"/>
                  </a:lnTo>
                  <a:lnTo>
                    <a:pt x="395391" y="143837"/>
                  </a:lnTo>
                  <a:lnTo>
                    <a:pt x="456158" y="67894"/>
                  </a:lnTo>
                  <a:lnTo>
                    <a:pt x="312750" y="0"/>
                  </a:lnTo>
                  <a:close/>
                </a:path>
                <a:path w="456565" h="219075">
                  <a:moveTo>
                    <a:pt x="395391" y="143837"/>
                  </a:moveTo>
                  <a:lnTo>
                    <a:pt x="345958" y="143837"/>
                  </a:lnTo>
                  <a:lnTo>
                    <a:pt x="357027" y="191783"/>
                  </a:lnTo>
                  <a:lnTo>
                    <a:pt x="395391" y="143837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364865" y="2029961"/>
            <a:ext cx="1516380" cy="9550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dirty="0">
                <a:latin typeface="Arial MT"/>
                <a:cs typeface="Arial MT"/>
              </a:rPr>
              <a:t>Document </a:t>
            </a:r>
            <a:r>
              <a:rPr sz="1600" spc="-5" dirty="0">
                <a:latin typeface="Arial MT"/>
                <a:cs typeface="Arial MT"/>
              </a:rPr>
              <a:t>time </a:t>
            </a:r>
            <a:r>
              <a:rPr sz="1600" dirty="0">
                <a:latin typeface="Arial MT"/>
                <a:cs typeface="Arial MT"/>
              </a:rPr>
              <a:t> of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on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760"/>
              </a:lnSpc>
            </a:pPr>
            <a:r>
              <a:rPr sz="1600" b="1" spc="-5" dirty="0">
                <a:latin typeface="Arial"/>
                <a:cs typeface="Arial"/>
              </a:rPr>
              <a:t>DD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Form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1380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54243" y="1957303"/>
            <a:ext cx="757493" cy="105443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5652903" y="6045215"/>
            <a:ext cx="34163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12248" y="6058984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18956" y="6058984"/>
            <a:ext cx="861060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55435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	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725733" y="6560678"/>
            <a:ext cx="1562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310" dirty="0">
                <a:latin typeface="Arial MT"/>
                <a:cs typeface="Arial MT"/>
              </a:rPr>
              <a:t>9</a:t>
            </a:r>
            <a:r>
              <a:rPr sz="1200" dirty="0">
                <a:latin typeface="Arial MT"/>
                <a:cs typeface="Arial MT"/>
              </a:rPr>
              <a:t>9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1239</Words>
  <Application>Microsoft Office PowerPoint</Application>
  <PresentationFormat>Widescreen</PresentationFormat>
  <Paragraphs>229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Arial MT</vt:lpstr>
      <vt:lpstr>Calibri</vt:lpstr>
      <vt:lpstr>Times New Roman</vt:lpstr>
      <vt:lpstr>Office Theme</vt:lpstr>
      <vt:lpstr>TACTICAL COMBAT  CASUALTY CARE COURSE MODULE 16: ANTIBIOTIC ADMINISTRATION</vt:lpstr>
      <vt:lpstr>Module 16: Antibiotic Administration</vt:lpstr>
      <vt:lpstr>Module 16: Antibiotic Administration</vt:lpstr>
      <vt:lpstr>MARCH PAWS</vt:lpstr>
      <vt:lpstr>Module 16: Antibiotic Administration</vt:lpstr>
      <vt:lpstr>Module 16: Antibiotic Administration</vt:lpstr>
      <vt:lpstr>Module 16: Antibiotic Administration</vt:lpstr>
      <vt:lpstr>PowerPoint Presentation</vt:lpstr>
      <vt:lpstr>Module 16: Antibiotic Administration</vt:lpstr>
      <vt:lpstr>Module 16: Antibiotic Administration</vt:lpstr>
      <vt:lpstr>Module 16: Antibiotic Administration</vt:lpstr>
      <vt:lpstr>Module 16: Antibiotic Administration</vt:lpstr>
      <vt:lpstr>SKILL STATION</vt:lpstr>
      <vt:lpstr>SUMMARY</vt:lpstr>
      <vt:lpstr>CHECK ON LEARNING</vt:lpstr>
      <vt:lpstr>Module 16: Antibiotic Administration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16 Antibiotic Administration V1.11 JTS FINAL</dc:title>
  <cp:lastModifiedBy>adam rafferty</cp:lastModifiedBy>
  <cp:revision>1</cp:revision>
  <dcterms:created xsi:type="dcterms:W3CDTF">2023-08-01T20:40:18Z</dcterms:created>
  <dcterms:modified xsi:type="dcterms:W3CDTF">2023-10-02T19:42:54Z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